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Nunito"/>
      <p:regular r:id="rId46"/>
      <p:bold r:id="rId47"/>
      <p:italic r:id="rId48"/>
      <p:boldItalic r:id="rId49"/>
    </p:embeddedFont>
    <p:embeddedFont>
      <p:font typeface="Maven Pro"/>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55E32D-9B52-45CD-84DA-5193833B12FF}">
  <a:tblStyle styleId="{F355E32D-9B52-45CD-84DA-5193833B12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Nunito-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avenPro-bold.fntdata"/><Relationship Id="rId50" Type="http://schemas.openxmlformats.org/officeDocument/2006/relationships/font" Target="fonts/MavenPro-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2855688b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2855688b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2855688b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2855688b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2855688b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2855688b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2855688b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2855688b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2855688b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2855688b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382f508a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382f508a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382f508a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382f508a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382f508a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382f508a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382f508a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382f508a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382f508a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382f508a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382f508a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382f508a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37c7d5b4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37c7d5b4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2855688b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2855688b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2855688b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2855688b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382f508a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382f508a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2855688bc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2855688bc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2855688bc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2855688bc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2855688bc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2855688bc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2855688b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2855688bc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382f508a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382f508a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382f508a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382f508a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2855688b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2855688b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382f508a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382f508a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382f508a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382f508a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37c7d5b4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37c7d5b4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382f508a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382f508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382f508a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382f508a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382f508a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382f508a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2855688b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2855688b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2855688b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2855688b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2855688bc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2855688bc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2855688b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2855688b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2855688b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2855688b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2855688b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2855688b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2855688b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2855688b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3c04240a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3c04240a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37c7d5b4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37c7d5b4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2855688b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2855688b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4565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Image Compression</a:t>
            </a:r>
            <a:endParaRPr/>
          </a:p>
        </p:txBody>
      </p:sp>
      <p:sp>
        <p:nvSpPr>
          <p:cNvPr id="278" name="Google Shape;278;p13"/>
          <p:cNvSpPr txBox="1"/>
          <p:nvPr>
            <p:ph idx="1" type="subTitle"/>
          </p:nvPr>
        </p:nvSpPr>
        <p:spPr>
          <a:xfrm>
            <a:off x="824000" y="2748325"/>
            <a:ext cx="7855800" cy="236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Presented by:   “G2”</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Lamyaa El Sayed Zayed</a:t>
            </a:r>
            <a:endParaRPr/>
          </a:p>
          <a:p>
            <a:pPr indent="0" lvl="0" marL="0" rtl="0" algn="l">
              <a:spcBef>
                <a:spcPts val="0"/>
              </a:spcBef>
              <a:spcAft>
                <a:spcPts val="0"/>
              </a:spcAft>
              <a:buNone/>
            </a:pPr>
            <a:r>
              <a:rPr lang="en"/>
              <a:t>Abdelfatah Mohamed Abdelfata</a:t>
            </a:r>
            <a:endParaRPr/>
          </a:p>
          <a:p>
            <a:pPr indent="0" lvl="0" marL="0" rtl="0" algn="l">
              <a:spcBef>
                <a:spcPts val="0"/>
              </a:spcBef>
              <a:spcAft>
                <a:spcPts val="0"/>
              </a:spcAft>
              <a:buNone/>
            </a:pPr>
            <a:r>
              <a:rPr lang="en"/>
              <a:t>Asmaa mohamed fathy </a:t>
            </a:r>
            <a:endParaRPr/>
          </a:p>
          <a:p>
            <a:pPr indent="0" lvl="0" marL="0" rtl="0" algn="l">
              <a:spcBef>
                <a:spcPts val="0"/>
              </a:spcBef>
              <a:spcAft>
                <a:spcPts val="0"/>
              </a:spcAft>
              <a:buNone/>
            </a:pPr>
            <a:r>
              <a:rPr lang="en"/>
              <a:t>Hanem Ibrahim Hegazy</a:t>
            </a:r>
            <a:endParaRPr/>
          </a:p>
          <a:p>
            <a:pPr indent="0" lvl="0" marL="0" rtl="0" algn="l">
              <a:spcBef>
                <a:spcPts val="0"/>
              </a:spcBef>
              <a:spcAft>
                <a:spcPts val="0"/>
              </a:spcAft>
              <a:buNone/>
            </a:pPr>
            <a:r>
              <a:rPr lang="en"/>
              <a:t>Mahmoud El Sayed Elhemaly			</a:t>
            </a:r>
            <a:r>
              <a:rPr lang="en"/>
              <a:t>	</a:t>
            </a:r>
            <a:endParaRPr/>
          </a:p>
          <a:p>
            <a:pPr indent="457200" lvl="0" marL="182880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K-means </a:t>
            </a:r>
            <a:r>
              <a:rPr lang="en"/>
              <a:t>Algorithm for Image Compression:</a:t>
            </a:r>
            <a:endParaRPr/>
          </a:p>
          <a:p>
            <a:pPr indent="0" lvl="0" marL="0" rtl="0" algn="l">
              <a:spcBef>
                <a:spcPts val="0"/>
              </a:spcBef>
              <a:spcAft>
                <a:spcPts val="0"/>
              </a:spcAft>
              <a:buNone/>
            </a:pPr>
            <a:r>
              <a:t/>
            </a:r>
            <a:endParaRPr/>
          </a:p>
        </p:txBody>
      </p:sp>
      <p:sp>
        <p:nvSpPr>
          <p:cNvPr id="337" name="Google Shape;337;p22"/>
          <p:cNvSpPr txBox="1"/>
          <p:nvPr>
            <p:ph idx="1" type="body"/>
          </p:nvPr>
        </p:nvSpPr>
        <p:spPr>
          <a:xfrm>
            <a:off x="1303800" y="1597875"/>
            <a:ext cx="7030500" cy="3149400"/>
          </a:xfrm>
          <a:prstGeom prst="rect">
            <a:avLst/>
          </a:prstGeom>
        </p:spPr>
        <p:txBody>
          <a:bodyPr anchorCtr="0" anchor="t" bIns="91425" lIns="91425" spcFirstLastPara="1" rIns="91425" wrap="square" tIns="91425">
            <a:normAutofit/>
          </a:bodyPr>
          <a:lstStyle/>
          <a:p>
            <a:pPr indent="-336550" lvl="0" marL="457200" marR="0" rtl="0" algn="l">
              <a:lnSpc>
                <a:spcPct val="115000"/>
              </a:lnSpc>
              <a:spcBef>
                <a:spcPts val="0"/>
              </a:spcBef>
              <a:spcAft>
                <a:spcPts val="0"/>
              </a:spcAft>
              <a:buSzPts val="1700"/>
              <a:buChar char="❖"/>
            </a:pPr>
            <a:r>
              <a:rPr b="1" lang="en" sz="1700"/>
              <a:t>The goal of the algorithm is to classify existing data points into several clusters in order to:</a:t>
            </a:r>
            <a:endParaRPr b="1" sz="1700"/>
          </a:p>
          <a:p>
            <a:pPr indent="-336550" lvl="1" marL="914400" marR="0" rtl="0" algn="l">
              <a:lnSpc>
                <a:spcPct val="115000"/>
              </a:lnSpc>
              <a:spcBef>
                <a:spcPts val="1000"/>
              </a:spcBef>
              <a:spcAft>
                <a:spcPts val="0"/>
              </a:spcAft>
              <a:buSzPts val="1700"/>
              <a:buAutoNum type="alphaLcPeriod"/>
            </a:pPr>
            <a:r>
              <a:rPr lang="en" sz="1700"/>
              <a:t>The data in the same cluster is as similar as possible.</a:t>
            </a:r>
            <a:endParaRPr sz="1700"/>
          </a:p>
          <a:p>
            <a:pPr indent="-336550" lvl="1" marL="914400" marR="0" rtl="0" algn="l">
              <a:lnSpc>
                <a:spcPct val="115000"/>
              </a:lnSpc>
              <a:spcBef>
                <a:spcPts val="1000"/>
              </a:spcBef>
              <a:spcAft>
                <a:spcPts val="0"/>
              </a:spcAft>
              <a:buSzPts val="1700"/>
              <a:buAutoNum type="alphaLcPeriod"/>
            </a:pPr>
            <a:r>
              <a:rPr lang="en" sz="1700"/>
              <a:t>The data from different clusters are as different as possible.</a:t>
            </a:r>
            <a:endParaRPr sz="1700"/>
          </a:p>
          <a:p>
            <a:pPr indent="-336550" lvl="1" marL="914400" marR="0" rtl="0" algn="l">
              <a:lnSpc>
                <a:spcPct val="115000"/>
              </a:lnSpc>
              <a:spcBef>
                <a:spcPts val="1000"/>
              </a:spcBef>
              <a:spcAft>
                <a:spcPts val="1000"/>
              </a:spcAft>
              <a:buSzPts val="1700"/>
              <a:buAutoNum type="alphaLcPeriod"/>
            </a:pPr>
            <a:r>
              <a:rPr lang="en" sz="1700"/>
              <a:t>Each cluster is represented by the cluster center, which is the average of the cluster data points.</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K-means </a:t>
            </a:r>
            <a:r>
              <a:rPr lang="en"/>
              <a:t>Algorithm for Image Compression:</a:t>
            </a:r>
            <a:endParaRPr/>
          </a:p>
          <a:p>
            <a:pPr indent="0" lvl="0" marL="0" rtl="0" algn="l">
              <a:spcBef>
                <a:spcPts val="0"/>
              </a:spcBef>
              <a:spcAft>
                <a:spcPts val="0"/>
              </a:spcAft>
              <a:buNone/>
            </a:pPr>
            <a:r>
              <a:t/>
            </a:r>
            <a:endParaRPr/>
          </a:p>
        </p:txBody>
      </p:sp>
      <p:sp>
        <p:nvSpPr>
          <p:cNvPr id="343" name="Google Shape;343;p23"/>
          <p:cNvSpPr txBox="1"/>
          <p:nvPr>
            <p:ph idx="1" type="body"/>
          </p:nvPr>
        </p:nvSpPr>
        <p:spPr>
          <a:xfrm>
            <a:off x="1303800" y="1457325"/>
            <a:ext cx="7030500" cy="3074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b="1" lang="en" sz="1600"/>
              <a:t>This is the algorithm:</a:t>
            </a:r>
            <a:endParaRPr b="1" sz="1600"/>
          </a:p>
          <a:p>
            <a:pPr indent="-330200" lvl="0" marL="914400" rtl="0" algn="l">
              <a:spcBef>
                <a:spcPts val="0"/>
              </a:spcBef>
              <a:spcAft>
                <a:spcPts val="0"/>
              </a:spcAft>
              <a:buSzPts val="1600"/>
              <a:buAutoNum type="arabicPeriod"/>
            </a:pPr>
            <a:r>
              <a:rPr lang="en" sz="1600"/>
              <a:t>Number of user-specified clusters k.</a:t>
            </a:r>
            <a:endParaRPr sz="1600"/>
          </a:p>
          <a:p>
            <a:pPr indent="-330200" lvl="0" marL="914400" rtl="0" algn="l">
              <a:spcBef>
                <a:spcPts val="0"/>
              </a:spcBef>
              <a:spcAft>
                <a:spcPts val="0"/>
              </a:spcAft>
              <a:buSzPts val="1600"/>
              <a:buAutoNum type="arabicPeriod"/>
            </a:pPr>
            <a:r>
              <a:rPr lang="en" sz="1600"/>
              <a:t>Randomly select k different points from the data set as the initial cluster centers.</a:t>
            </a:r>
            <a:endParaRPr sz="1600"/>
          </a:p>
          <a:p>
            <a:pPr indent="-330200" lvl="0" marL="914400" rtl="0" algn="l">
              <a:spcBef>
                <a:spcPts val="0"/>
              </a:spcBef>
              <a:spcAft>
                <a:spcPts val="0"/>
              </a:spcAft>
              <a:buSzPts val="1600"/>
              <a:buAutoNum type="arabicPeriod"/>
            </a:pPr>
            <a:r>
              <a:rPr lang="en" sz="1600"/>
              <a:t>Assign each data point to the nearest cluster center to which the centroid belongs.</a:t>
            </a:r>
            <a:endParaRPr sz="1600"/>
          </a:p>
          <a:p>
            <a:pPr indent="-330200" lvl="0" marL="914400" rtl="0" algn="l">
              <a:spcBef>
                <a:spcPts val="0"/>
              </a:spcBef>
              <a:spcAft>
                <a:spcPts val="0"/>
              </a:spcAft>
              <a:buSzPts val="1600"/>
              <a:buAutoNum type="arabicPeriod"/>
            </a:pPr>
            <a:r>
              <a:rPr lang="en" sz="1600"/>
              <a:t>Calculate the new cluster center by taking the average of all data points belonging to the cluster.</a:t>
            </a:r>
            <a:endParaRPr sz="1600"/>
          </a:p>
          <a:p>
            <a:pPr indent="-330200" lvl="0" marL="914400" rtl="0" algn="l">
              <a:spcBef>
                <a:spcPts val="0"/>
              </a:spcBef>
              <a:spcAft>
                <a:spcPts val="0"/>
              </a:spcAft>
              <a:buSzPts val="1600"/>
              <a:buAutoNum type="arabicPeriod"/>
            </a:pPr>
            <a:r>
              <a:rPr lang="en" sz="1600"/>
              <a:t>Repeat steps 3 and 4 until convergence, that is, the cluster center position remains unchanged.</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K-means </a:t>
            </a:r>
            <a:r>
              <a:rPr lang="en"/>
              <a:t>Algorithm for Image Compression:</a:t>
            </a:r>
            <a:endParaRPr/>
          </a:p>
          <a:p>
            <a:pPr indent="0" lvl="0" marL="0" rtl="0" algn="l">
              <a:spcBef>
                <a:spcPts val="0"/>
              </a:spcBef>
              <a:spcAft>
                <a:spcPts val="0"/>
              </a:spcAft>
              <a:buNone/>
            </a:pPr>
            <a:r>
              <a:t/>
            </a:r>
            <a:endParaRPr/>
          </a:p>
        </p:txBody>
      </p:sp>
      <p:sp>
        <p:nvSpPr>
          <p:cNvPr id="349" name="Google Shape;349;p24"/>
          <p:cNvSpPr txBox="1"/>
          <p:nvPr>
            <p:ph idx="1" type="body"/>
          </p:nvPr>
        </p:nvSpPr>
        <p:spPr>
          <a:xfrm>
            <a:off x="1303800" y="1328750"/>
            <a:ext cx="5543400" cy="3493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Idea of </a:t>
            </a:r>
            <a:r>
              <a:rPr lang="en" sz="1500"/>
              <a:t>k means</a:t>
            </a:r>
            <a:r>
              <a:rPr lang="en" sz="1500"/>
              <a:t>: </a:t>
            </a:r>
            <a:r>
              <a:rPr lang="en" sz="1500"/>
              <a:t>Our original image contains thousands of colors. We will use the K-Means clustering algorithm to reduce the number of colors, so it only needs to store a certain number of RGB values. </a:t>
            </a:r>
            <a:endParaRPr sz="1500"/>
          </a:p>
          <a:p>
            <a:pPr indent="-323850" lvl="0" marL="457200" rtl="0" algn="l">
              <a:spcBef>
                <a:spcPts val="1000"/>
              </a:spcBef>
              <a:spcAft>
                <a:spcPts val="0"/>
              </a:spcAft>
              <a:buSzPts val="1500"/>
              <a:buChar char="❖"/>
            </a:pPr>
            <a:r>
              <a:rPr lang="en" sz="1500"/>
              <a:t>We will reduce the image size so that it can be stored more efficiently. </a:t>
            </a:r>
            <a:endParaRPr sz="1500"/>
          </a:p>
          <a:p>
            <a:pPr indent="-323850" lvl="0" marL="457200" rtl="0" algn="l">
              <a:spcBef>
                <a:spcPts val="1000"/>
              </a:spcBef>
              <a:spcAft>
                <a:spcPts val="0"/>
              </a:spcAft>
              <a:buSzPts val="1500"/>
              <a:buChar char="❖"/>
            </a:pPr>
            <a:r>
              <a:rPr lang="en" sz="1500"/>
              <a:t>We can think of the pixel value as a data frame with (width×height) observation values ​​and three features corresponding to RGB values.</a:t>
            </a:r>
            <a:endParaRPr sz="1500"/>
          </a:p>
          <a:p>
            <a:pPr indent="-323850" lvl="0" marL="457200" rtl="0" algn="l">
              <a:spcBef>
                <a:spcPts val="1000"/>
              </a:spcBef>
              <a:spcAft>
                <a:spcPts val="1000"/>
              </a:spcAft>
              <a:buSzPts val="1500"/>
              <a:buChar char="❖"/>
            </a:pPr>
            <a:r>
              <a:rPr lang="en" sz="1500"/>
              <a:t>Therefore, we can visualize each pixel in the three-dimensional image.</a:t>
            </a:r>
            <a:endParaRPr sz="1500"/>
          </a:p>
        </p:txBody>
      </p:sp>
      <p:pic>
        <p:nvPicPr>
          <p:cNvPr id="350" name="Google Shape;350;p24"/>
          <p:cNvPicPr preferRelativeResize="0"/>
          <p:nvPr/>
        </p:nvPicPr>
        <p:blipFill rotWithShape="1">
          <a:blip r:embed="rId3">
            <a:alphaModFix/>
          </a:blip>
          <a:srcRect b="0" l="17338" r="2392" t="0"/>
          <a:stretch/>
        </p:blipFill>
        <p:spPr>
          <a:xfrm>
            <a:off x="6750850" y="2083650"/>
            <a:ext cx="2393150" cy="177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25"/>
          <p:cNvPicPr preferRelativeResize="0"/>
          <p:nvPr/>
        </p:nvPicPr>
        <p:blipFill>
          <a:blip r:embed="rId3">
            <a:alphaModFix/>
          </a:blip>
          <a:stretch>
            <a:fillRect/>
          </a:stretch>
        </p:blipFill>
        <p:spPr>
          <a:xfrm>
            <a:off x="1733550" y="988225"/>
            <a:ext cx="5676900" cy="3743325"/>
          </a:xfrm>
          <a:prstGeom prst="rect">
            <a:avLst/>
          </a:prstGeom>
          <a:noFill/>
          <a:ln>
            <a:noFill/>
          </a:ln>
        </p:spPr>
      </p:pic>
      <p:sp>
        <p:nvSpPr>
          <p:cNvPr id="356" name="Google Shape;356;p25"/>
          <p:cNvSpPr txBox="1"/>
          <p:nvPr/>
        </p:nvSpPr>
        <p:spPr>
          <a:xfrm>
            <a:off x="1657350" y="472700"/>
            <a:ext cx="57996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Compressed Images under K Means Clustering Algorithm:</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K-means </a:t>
            </a:r>
            <a:r>
              <a:rPr lang="en"/>
              <a:t>Algorithm for Image Compression:</a:t>
            </a:r>
            <a:endParaRPr/>
          </a:p>
          <a:p>
            <a:pPr indent="0" lvl="0" marL="0" rtl="0" algn="l">
              <a:spcBef>
                <a:spcPts val="0"/>
              </a:spcBef>
              <a:spcAft>
                <a:spcPts val="0"/>
              </a:spcAft>
              <a:buNone/>
            </a:pPr>
            <a:r>
              <a:t/>
            </a:r>
            <a:endParaRPr/>
          </a:p>
        </p:txBody>
      </p:sp>
      <p:sp>
        <p:nvSpPr>
          <p:cNvPr id="362" name="Google Shape;362;p26"/>
          <p:cNvSpPr txBox="1"/>
          <p:nvPr>
            <p:ph idx="1" type="body"/>
          </p:nvPr>
        </p:nvSpPr>
        <p:spPr>
          <a:xfrm>
            <a:off x="1303800" y="1379275"/>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SELECTING A PROPER K VALUE : </a:t>
            </a:r>
            <a:endParaRPr b="1"/>
          </a:p>
          <a:p>
            <a:pPr indent="-311150" lvl="0" marL="457200" rtl="0" algn="l">
              <a:spcBef>
                <a:spcPts val="1000"/>
              </a:spcBef>
              <a:spcAft>
                <a:spcPts val="0"/>
              </a:spcAft>
              <a:buSzPts val="1300"/>
              <a:buChar char="❖"/>
            </a:pPr>
            <a:r>
              <a:rPr lang="en"/>
              <a:t>In K-means clustering, selecting the proper K value is one of the most important factors in obtaining an effective performance. </a:t>
            </a:r>
            <a:endParaRPr/>
          </a:p>
          <a:p>
            <a:pPr indent="-311150" lvl="0" marL="457200" rtl="0" algn="l">
              <a:spcBef>
                <a:spcPts val="1000"/>
              </a:spcBef>
              <a:spcAft>
                <a:spcPts val="1000"/>
              </a:spcAft>
              <a:buSzPts val="1300"/>
              <a:buChar char="❖"/>
            </a:pPr>
            <a:r>
              <a:rPr lang="en"/>
              <a:t>A larger K value means that the classification leads to a various set of colors, thus it provides a higher quality image but low compression . </a:t>
            </a:r>
            <a:endParaRPr/>
          </a:p>
        </p:txBody>
      </p:sp>
      <p:pic>
        <p:nvPicPr>
          <p:cNvPr id="363" name="Google Shape;363;p26"/>
          <p:cNvPicPr preferRelativeResize="0"/>
          <p:nvPr/>
        </p:nvPicPr>
        <p:blipFill>
          <a:blip r:embed="rId3">
            <a:alphaModFix/>
          </a:blip>
          <a:stretch>
            <a:fillRect/>
          </a:stretch>
        </p:blipFill>
        <p:spPr>
          <a:xfrm>
            <a:off x="4329100" y="3083050"/>
            <a:ext cx="3203974" cy="1810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Assigning Clusters to </a:t>
            </a:r>
            <a:r>
              <a:rPr lang="en" sz="2500"/>
              <a:t>data points</a:t>
            </a:r>
            <a:r>
              <a:rPr lang="en" sz="2500"/>
              <a:t>:</a:t>
            </a:r>
            <a:endParaRPr sz="2500"/>
          </a:p>
        </p:txBody>
      </p:sp>
      <p:pic>
        <p:nvPicPr>
          <p:cNvPr id="369" name="Google Shape;369;p27"/>
          <p:cNvPicPr preferRelativeResize="0"/>
          <p:nvPr/>
        </p:nvPicPr>
        <p:blipFill>
          <a:blip r:embed="rId3">
            <a:alphaModFix/>
          </a:blip>
          <a:stretch>
            <a:fillRect/>
          </a:stretch>
        </p:blipFill>
        <p:spPr>
          <a:xfrm>
            <a:off x="1582400" y="1310925"/>
            <a:ext cx="6268609" cy="3393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Updating Centroids:</a:t>
            </a:r>
            <a:endParaRPr sz="2500"/>
          </a:p>
        </p:txBody>
      </p:sp>
      <p:pic>
        <p:nvPicPr>
          <p:cNvPr id="375" name="Google Shape;375;p28"/>
          <p:cNvPicPr preferRelativeResize="0"/>
          <p:nvPr/>
        </p:nvPicPr>
        <p:blipFill>
          <a:blip r:embed="rId3">
            <a:alphaModFix/>
          </a:blip>
          <a:stretch>
            <a:fillRect/>
          </a:stretch>
        </p:blipFill>
        <p:spPr>
          <a:xfrm>
            <a:off x="1719275" y="1289525"/>
            <a:ext cx="6006700" cy="350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Stopping Criterion:</a:t>
            </a:r>
            <a:endParaRPr sz="2500"/>
          </a:p>
        </p:txBody>
      </p:sp>
      <p:sp>
        <p:nvSpPr>
          <p:cNvPr id="381" name="Google Shape;381;p29"/>
          <p:cNvSpPr txBox="1"/>
          <p:nvPr>
            <p:ph idx="1" type="body"/>
          </p:nvPr>
        </p:nvSpPr>
        <p:spPr>
          <a:xfrm>
            <a:off x="1303800" y="1360875"/>
            <a:ext cx="7030500" cy="3170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Like everything else, there are different ways to set the stopping criterion. You can even set multiple conditions that, if met, would stop the iteration and return the results. Some of the stopping conditions are:</a:t>
            </a:r>
            <a:endParaRPr sz="1400"/>
          </a:p>
          <a:p>
            <a:pPr indent="-317500" lvl="0" marL="914400" rtl="0" algn="l">
              <a:spcBef>
                <a:spcPts val="1000"/>
              </a:spcBef>
              <a:spcAft>
                <a:spcPts val="0"/>
              </a:spcAft>
              <a:buSzPts val="1400"/>
              <a:buAutoNum type="arabicPeriod"/>
            </a:pPr>
            <a:r>
              <a:rPr lang="en" sz="1400"/>
              <a:t>The data points assigned to specific cluster remain the same (takes too much time).</a:t>
            </a:r>
            <a:endParaRPr sz="1400"/>
          </a:p>
          <a:p>
            <a:pPr indent="-317500" lvl="0" marL="914400" rtl="0" algn="l">
              <a:spcBef>
                <a:spcPts val="1000"/>
              </a:spcBef>
              <a:spcAft>
                <a:spcPts val="0"/>
              </a:spcAft>
              <a:buSzPts val="1400"/>
              <a:buAutoNum type="arabicPeriod"/>
            </a:pPr>
            <a:r>
              <a:rPr lang="en" sz="1400"/>
              <a:t>Centroids remain the same (time consuming).</a:t>
            </a:r>
            <a:endParaRPr sz="1400"/>
          </a:p>
          <a:p>
            <a:pPr indent="-317500" lvl="0" marL="914400" rtl="0" algn="l">
              <a:spcBef>
                <a:spcPts val="1000"/>
              </a:spcBef>
              <a:spcAft>
                <a:spcPts val="0"/>
              </a:spcAft>
              <a:buSzPts val="1400"/>
              <a:buAutoNum type="arabicPeriod"/>
            </a:pPr>
            <a:r>
              <a:rPr lang="en" sz="1400"/>
              <a:t>The distance of data points from their centroid is minimum (the threshold you’ve set).</a:t>
            </a:r>
            <a:endParaRPr sz="1400"/>
          </a:p>
          <a:p>
            <a:pPr indent="-317500" lvl="0" marL="914400" rtl="0" algn="l">
              <a:spcBef>
                <a:spcPts val="1000"/>
              </a:spcBef>
              <a:spcAft>
                <a:spcPts val="1000"/>
              </a:spcAft>
              <a:buSzPts val="1400"/>
              <a:buAutoNum type="arabicPeriod"/>
            </a:pPr>
            <a:r>
              <a:rPr lang="en" sz="1400"/>
              <a:t>Fixed number of iterations have reached (insufficient iterations → poor results, choose max iteration wisely).</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Evaluating the cluster quality:</a:t>
            </a:r>
            <a:endParaRPr sz="2500"/>
          </a:p>
        </p:txBody>
      </p:sp>
      <p:sp>
        <p:nvSpPr>
          <p:cNvPr id="387" name="Google Shape;387;p30"/>
          <p:cNvSpPr txBox="1"/>
          <p:nvPr>
            <p:ph idx="1" type="body"/>
          </p:nvPr>
        </p:nvSpPr>
        <p:spPr>
          <a:xfrm>
            <a:off x="1303800" y="1350175"/>
            <a:ext cx="7030500" cy="3181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The two methods to measure the cluster quality are described below:</a:t>
            </a:r>
            <a:endParaRPr sz="1700"/>
          </a:p>
          <a:p>
            <a:pPr indent="-336550" lvl="0" marL="457200" rtl="0" algn="l">
              <a:spcBef>
                <a:spcPts val="1000"/>
              </a:spcBef>
              <a:spcAft>
                <a:spcPts val="0"/>
              </a:spcAft>
              <a:buSzPts val="1700"/>
              <a:buAutoNum type="arabicPeriod"/>
            </a:pPr>
            <a:r>
              <a:rPr b="1" lang="en" sz="1700"/>
              <a:t>Inertia: </a:t>
            </a:r>
            <a:r>
              <a:rPr lang="en" sz="1700"/>
              <a:t>Intuitively, inertia tells how far away the points within a cluster are. Therefore, a small of inertia is aimed for. The range of inertia’s value starts from zero and goes up.</a:t>
            </a:r>
            <a:endParaRPr sz="1700"/>
          </a:p>
          <a:p>
            <a:pPr indent="-336550" lvl="0" marL="457200" rtl="0" algn="l">
              <a:spcBef>
                <a:spcPts val="1000"/>
              </a:spcBef>
              <a:spcAft>
                <a:spcPts val="0"/>
              </a:spcAft>
              <a:buSzPts val="1700"/>
              <a:buAutoNum type="arabicPeriod"/>
            </a:pPr>
            <a:r>
              <a:rPr b="1" lang="en" sz="1700"/>
              <a:t>Silhouette score:</a:t>
            </a:r>
            <a:r>
              <a:rPr lang="en" sz="1700"/>
              <a:t> Silhouette score tells how far away the data points in one cluster are, from the data points in another cluster. The range of silhouette score is from -1 to 1. Score should be closer to 1 than -1.</a:t>
            </a:r>
            <a:endParaRPr sz="1700"/>
          </a:p>
          <a:p>
            <a:pPr indent="0" lvl="0" marL="0" rtl="0" algn="l">
              <a:spcBef>
                <a:spcPts val="1000"/>
              </a:spcBef>
              <a:spcAft>
                <a:spcPts val="1200"/>
              </a:spcAft>
              <a:buNone/>
            </a:pPr>
            <a:r>
              <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How many clusters?</a:t>
            </a:r>
            <a:endParaRPr sz="2500"/>
          </a:p>
        </p:txBody>
      </p:sp>
      <p:sp>
        <p:nvSpPr>
          <p:cNvPr id="393" name="Google Shape;393;p31"/>
          <p:cNvSpPr txBox="1"/>
          <p:nvPr>
            <p:ph idx="1" type="body"/>
          </p:nvPr>
        </p:nvSpPr>
        <p:spPr>
          <a:xfrm>
            <a:off x="1028700" y="1307300"/>
            <a:ext cx="4607700" cy="34827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SzPts val="1500"/>
              <a:buChar char="❖"/>
            </a:pPr>
            <a:r>
              <a:rPr lang="en" sz="1500"/>
              <a:t>There are a few methods available to choose the optimal number of K. The direct method is to just plot the data points and see if it gives you a hint. </a:t>
            </a:r>
            <a:endParaRPr sz="1500"/>
          </a:p>
          <a:p>
            <a:pPr indent="-323850" lvl="0" marL="457200" rtl="0" algn="l">
              <a:lnSpc>
                <a:spcPct val="105000"/>
              </a:lnSpc>
              <a:spcBef>
                <a:spcPts val="1000"/>
              </a:spcBef>
              <a:spcAft>
                <a:spcPts val="0"/>
              </a:spcAft>
              <a:buSzPts val="1500"/>
              <a:buChar char="❖"/>
            </a:pPr>
            <a:r>
              <a:rPr lang="en" sz="1500"/>
              <a:t>Other method is to use the value of inertia. The idea behind good clustering is having a small value of inertia, and small number of clusters.</a:t>
            </a:r>
            <a:endParaRPr sz="1500"/>
          </a:p>
          <a:p>
            <a:pPr indent="-323850" lvl="0" marL="457200" rtl="0" algn="l">
              <a:lnSpc>
                <a:spcPct val="105000"/>
              </a:lnSpc>
              <a:spcBef>
                <a:spcPts val="1000"/>
              </a:spcBef>
              <a:spcAft>
                <a:spcPts val="0"/>
              </a:spcAft>
              <a:buSzPts val="1500"/>
              <a:buChar char="❖"/>
            </a:pPr>
            <a:r>
              <a:rPr lang="en" sz="1500"/>
              <a:t>The value of inertia decreases as the number of clusters increase. So, its a trade-off here. Rule of thumb: The elbow point in the inertia graph is a good choice because after that the change in the value of inertia isn’t significant.</a:t>
            </a:r>
            <a:endParaRPr sz="1500"/>
          </a:p>
          <a:p>
            <a:pPr indent="0" lvl="0" marL="0" rtl="0" algn="l">
              <a:lnSpc>
                <a:spcPct val="105000"/>
              </a:lnSpc>
              <a:spcBef>
                <a:spcPts val="1000"/>
              </a:spcBef>
              <a:spcAft>
                <a:spcPts val="0"/>
              </a:spcAft>
              <a:buNone/>
            </a:pPr>
            <a:r>
              <a:t/>
            </a:r>
            <a:endParaRPr sz="1500"/>
          </a:p>
          <a:p>
            <a:pPr indent="0" lvl="0" marL="0" rtl="0" algn="l">
              <a:lnSpc>
                <a:spcPct val="105000"/>
              </a:lnSpc>
              <a:spcBef>
                <a:spcPts val="1200"/>
              </a:spcBef>
              <a:spcAft>
                <a:spcPts val="1200"/>
              </a:spcAft>
              <a:buNone/>
            </a:pPr>
            <a:r>
              <a:t/>
            </a:r>
            <a:endParaRPr sz="1500"/>
          </a:p>
        </p:txBody>
      </p:sp>
      <p:pic>
        <p:nvPicPr>
          <p:cNvPr id="394" name="Google Shape;394;p31"/>
          <p:cNvPicPr preferRelativeResize="0"/>
          <p:nvPr/>
        </p:nvPicPr>
        <p:blipFill>
          <a:blip r:embed="rId3">
            <a:alphaModFix/>
          </a:blip>
          <a:stretch>
            <a:fillRect/>
          </a:stretch>
        </p:blipFill>
        <p:spPr>
          <a:xfrm>
            <a:off x="6303125" y="1307300"/>
            <a:ext cx="1980050" cy="1690650"/>
          </a:xfrm>
          <a:prstGeom prst="rect">
            <a:avLst/>
          </a:prstGeom>
          <a:noFill/>
          <a:ln>
            <a:noFill/>
          </a:ln>
        </p:spPr>
      </p:pic>
      <p:pic>
        <p:nvPicPr>
          <p:cNvPr id="395" name="Google Shape;395;p31"/>
          <p:cNvPicPr preferRelativeResize="0"/>
          <p:nvPr/>
        </p:nvPicPr>
        <p:blipFill>
          <a:blip r:embed="rId4">
            <a:alphaModFix/>
          </a:blip>
          <a:stretch>
            <a:fillRect/>
          </a:stretch>
        </p:blipFill>
        <p:spPr>
          <a:xfrm>
            <a:off x="6339275" y="3144275"/>
            <a:ext cx="1854600" cy="1600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14500" y="6950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Skelton </a:t>
            </a:r>
            <a:r>
              <a:rPr lang="en"/>
              <a:t>:</a:t>
            </a:r>
            <a:endParaRPr/>
          </a:p>
        </p:txBody>
      </p:sp>
      <p:pic>
        <p:nvPicPr>
          <p:cNvPr id="284" name="Google Shape;284;p14"/>
          <p:cNvPicPr preferRelativeResize="0"/>
          <p:nvPr/>
        </p:nvPicPr>
        <p:blipFill>
          <a:blip r:embed="rId3">
            <a:alphaModFix/>
          </a:blip>
          <a:stretch>
            <a:fillRect/>
          </a:stretch>
        </p:blipFill>
        <p:spPr>
          <a:xfrm>
            <a:off x="460775" y="1435900"/>
            <a:ext cx="8315323" cy="302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100"/>
              <a:t>Second Algorithm to be presented is SVD:</a:t>
            </a:r>
            <a:endParaRPr sz="3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SVD Algorithm for Image Compression:</a:t>
            </a:r>
            <a:endParaRPr sz="2500"/>
          </a:p>
        </p:txBody>
      </p:sp>
      <p:sp>
        <p:nvSpPr>
          <p:cNvPr id="406" name="Google Shape;406;p33"/>
          <p:cNvSpPr txBox="1"/>
          <p:nvPr>
            <p:ph idx="1" type="body"/>
          </p:nvPr>
        </p:nvSpPr>
        <p:spPr>
          <a:xfrm>
            <a:off x="1303800" y="1382325"/>
            <a:ext cx="6636600" cy="300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SVD </a:t>
            </a:r>
            <a:r>
              <a:rPr lang="en" sz="1600"/>
              <a:t>stands for Singular Value Decomposition, </a:t>
            </a:r>
            <a:endParaRPr sz="1600"/>
          </a:p>
          <a:p>
            <a:pPr indent="-330200" lvl="0" marL="457200" rtl="0" algn="l">
              <a:spcBef>
                <a:spcPts val="1000"/>
              </a:spcBef>
              <a:spcAft>
                <a:spcPts val="0"/>
              </a:spcAft>
              <a:buSzPts val="1600"/>
              <a:buChar char="❖"/>
            </a:pPr>
            <a:r>
              <a:rPr b="1" lang="en" sz="1600"/>
              <a:t>Basic idea: </a:t>
            </a:r>
            <a:r>
              <a:rPr lang="en" sz="1600"/>
              <a:t>Taking a high dimensional, highly variable set of data points and reducing it to a lower dimensional space that exposes the substructure of the original data more clearly and orders it from most variation to the least. </a:t>
            </a:r>
            <a:endParaRPr sz="1600"/>
          </a:p>
          <a:p>
            <a:pPr indent="-330200" lvl="0" marL="457200" rtl="0" algn="l">
              <a:spcBef>
                <a:spcPts val="1000"/>
              </a:spcBef>
              <a:spcAft>
                <a:spcPts val="1000"/>
              </a:spcAft>
              <a:buSzPts val="1600"/>
              <a:buChar char="❖"/>
            </a:pPr>
            <a:r>
              <a:rPr b="1" lang="en" sz="1600"/>
              <a:t>Definition:</a:t>
            </a:r>
            <a:r>
              <a:rPr lang="en" sz="1600"/>
              <a:t> In linear algebra, the singular value decomposition is a factorization of a real or complex, square or non-square matrix. Consider a matrix A with m rows and n columns with rank r. Then A can be factorized into three matrices: A = UDV T</a:t>
            </a:r>
            <a:endParaRPr sz="1600"/>
          </a:p>
        </p:txBody>
      </p:sp>
      <p:pic>
        <p:nvPicPr>
          <p:cNvPr id="407" name="Google Shape;407;p33"/>
          <p:cNvPicPr preferRelativeResize="0"/>
          <p:nvPr/>
        </p:nvPicPr>
        <p:blipFill>
          <a:blip r:embed="rId3">
            <a:alphaModFix/>
          </a:blip>
          <a:stretch>
            <a:fillRect/>
          </a:stretch>
        </p:blipFill>
        <p:spPr>
          <a:xfrm>
            <a:off x="6622875" y="3972750"/>
            <a:ext cx="1711431" cy="999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SVD Algorithm for Image Compression:</a:t>
            </a:r>
            <a:endParaRPr/>
          </a:p>
          <a:p>
            <a:pPr indent="0" lvl="0" marL="0" rtl="0" algn="l">
              <a:spcBef>
                <a:spcPts val="0"/>
              </a:spcBef>
              <a:spcAft>
                <a:spcPts val="0"/>
              </a:spcAft>
              <a:buNone/>
            </a:pPr>
            <a:r>
              <a:t/>
            </a:r>
            <a:endParaRPr/>
          </a:p>
        </p:txBody>
      </p:sp>
      <p:sp>
        <p:nvSpPr>
          <p:cNvPr id="413" name="Google Shape;413;p34"/>
          <p:cNvSpPr txBox="1"/>
          <p:nvPr>
            <p:ph idx="1" type="body"/>
          </p:nvPr>
        </p:nvSpPr>
        <p:spPr>
          <a:xfrm>
            <a:off x="1303800" y="1425175"/>
            <a:ext cx="7030500" cy="3106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b="1" lang="en" sz="1500"/>
              <a:t>Why </a:t>
            </a:r>
            <a:r>
              <a:rPr lang="en" sz="1500"/>
              <a:t>SVD? </a:t>
            </a:r>
            <a:endParaRPr sz="1500"/>
          </a:p>
          <a:p>
            <a:pPr indent="-323850" lvl="0" marL="457200" rtl="0" algn="l">
              <a:spcBef>
                <a:spcPts val="1000"/>
              </a:spcBef>
              <a:spcAft>
                <a:spcPts val="0"/>
              </a:spcAft>
              <a:buSzPts val="1500"/>
              <a:buChar char="❖"/>
            </a:pPr>
            <a:r>
              <a:rPr lang="en" sz="1500"/>
              <a:t> Image compression alone can experience redundancies which can be overcome by Singular Value Decomposition (SVD) of the image matrix. </a:t>
            </a:r>
            <a:endParaRPr sz="1500"/>
          </a:p>
          <a:p>
            <a:pPr indent="-323850" lvl="0" marL="457200" rtl="0" algn="l">
              <a:spcBef>
                <a:spcPts val="1000"/>
              </a:spcBef>
              <a:spcAft>
                <a:spcPts val="0"/>
              </a:spcAft>
              <a:buSzPts val="1500"/>
              <a:buChar char="❖"/>
            </a:pPr>
            <a:r>
              <a:rPr lang="en" sz="1500"/>
              <a:t>Image compression and coding techniques explore 3 types of redundancies: </a:t>
            </a:r>
            <a:endParaRPr sz="1500"/>
          </a:p>
          <a:p>
            <a:pPr indent="-311150" lvl="1" marL="914400" rtl="0" algn="l">
              <a:spcBef>
                <a:spcPts val="1000"/>
              </a:spcBef>
              <a:spcAft>
                <a:spcPts val="0"/>
              </a:spcAft>
              <a:buSzPts val="1300"/>
              <a:buChar char="➢"/>
            </a:pPr>
            <a:r>
              <a:rPr lang="en" sz="1300"/>
              <a:t>Coding redundancy</a:t>
            </a:r>
            <a:endParaRPr sz="1300"/>
          </a:p>
          <a:p>
            <a:pPr indent="-311150" lvl="1" marL="914400" rtl="0" algn="l">
              <a:spcBef>
                <a:spcPts val="1000"/>
              </a:spcBef>
              <a:spcAft>
                <a:spcPts val="0"/>
              </a:spcAft>
              <a:buSzPts val="1300"/>
              <a:buChar char="➢"/>
            </a:pPr>
            <a:r>
              <a:rPr lang="en" sz="1300"/>
              <a:t>Interpixel redundancy </a:t>
            </a:r>
            <a:endParaRPr sz="1300"/>
          </a:p>
          <a:p>
            <a:pPr indent="-311150" lvl="1" marL="914400" rtl="0" algn="l">
              <a:spcBef>
                <a:spcPts val="1000"/>
              </a:spcBef>
              <a:spcAft>
                <a:spcPts val="1000"/>
              </a:spcAft>
              <a:buSzPts val="1300"/>
              <a:buChar char="➢"/>
            </a:pPr>
            <a:r>
              <a:rPr lang="en" sz="1300"/>
              <a:t>Psycho-visual redundancy</a:t>
            </a:r>
            <a:endParaRPr sz="1300"/>
          </a:p>
        </p:txBody>
      </p:sp>
      <p:pic>
        <p:nvPicPr>
          <p:cNvPr id="414" name="Google Shape;414;p34"/>
          <p:cNvPicPr preferRelativeResize="0"/>
          <p:nvPr/>
        </p:nvPicPr>
        <p:blipFill rotWithShape="1">
          <a:blip r:embed="rId3">
            <a:alphaModFix/>
          </a:blip>
          <a:srcRect b="11816" l="0" r="0" t="0"/>
          <a:stretch/>
        </p:blipFill>
        <p:spPr>
          <a:xfrm>
            <a:off x="4572000" y="2912935"/>
            <a:ext cx="3609975" cy="17912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SVD Algorithm for Image Compression:</a:t>
            </a:r>
            <a:endParaRPr/>
          </a:p>
          <a:p>
            <a:pPr indent="0" lvl="0" marL="0" rtl="0" algn="l">
              <a:spcBef>
                <a:spcPts val="0"/>
              </a:spcBef>
              <a:spcAft>
                <a:spcPts val="0"/>
              </a:spcAft>
              <a:buNone/>
            </a:pPr>
            <a:r>
              <a:t/>
            </a:r>
            <a:endParaRPr/>
          </a:p>
        </p:txBody>
      </p:sp>
      <p:sp>
        <p:nvSpPr>
          <p:cNvPr id="420" name="Google Shape;420;p35"/>
          <p:cNvSpPr txBox="1"/>
          <p:nvPr>
            <p:ph idx="1" type="body"/>
          </p:nvPr>
        </p:nvSpPr>
        <p:spPr>
          <a:xfrm>
            <a:off x="1303800" y="1373975"/>
            <a:ext cx="7030500" cy="3471900"/>
          </a:xfrm>
          <a:prstGeom prst="rect">
            <a:avLst/>
          </a:prstGeom>
        </p:spPr>
        <p:txBody>
          <a:bodyPr anchorCtr="0" anchor="t" bIns="91425" lIns="91425" spcFirstLastPara="1" rIns="91425" wrap="square" tIns="91425">
            <a:normAutofit fontScale="62500"/>
          </a:bodyPr>
          <a:lstStyle/>
          <a:p>
            <a:pPr indent="-317500" lvl="0" marL="457200" rtl="0" algn="l">
              <a:lnSpc>
                <a:spcPct val="150000"/>
              </a:lnSpc>
              <a:spcBef>
                <a:spcPts val="0"/>
              </a:spcBef>
              <a:spcAft>
                <a:spcPts val="0"/>
              </a:spcAft>
              <a:buSzPct val="100000"/>
              <a:buChar char="❖"/>
            </a:pPr>
            <a:r>
              <a:rPr b="1" lang="en" sz="2240"/>
              <a:t>This is the algorithm:</a:t>
            </a:r>
            <a:endParaRPr b="1" sz="2240"/>
          </a:p>
          <a:p>
            <a:pPr indent="-308560" lvl="0" marL="457200" rtl="0" algn="l">
              <a:lnSpc>
                <a:spcPct val="150000"/>
              </a:lnSpc>
              <a:spcBef>
                <a:spcPts val="1000"/>
              </a:spcBef>
              <a:spcAft>
                <a:spcPts val="0"/>
              </a:spcAft>
              <a:buSzPct val="100000"/>
              <a:buAutoNum type="arabicPeriod"/>
            </a:pPr>
            <a:r>
              <a:rPr lang="en" sz="2014"/>
              <a:t>compute AAT and ATA.</a:t>
            </a:r>
            <a:endParaRPr sz="2014"/>
          </a:p>
          <a:p>
            <a:pPr indent="-308560" lvl="0" marL="457200" rtl="0" algn="l">
              <a:lnSpc>
                <a:spcPct val="150000"/>
              </a:lnSpc>
              <a:spcBef>
                <a:spcPts val="1000"/>
              </a:spcBef>
              <a:spcAft>
                <a:spcPts val="0"/>
              </a:spcAft>
              <a:buSzPct val="100000"/>
              <a:buAutoNum type="arabicPeriod"/>
            </a:pPr>
            <a:r>
              <a:rPr lang="en" sz="2014"/>
              <a:t>Use AAT and A TA to compute Eigenvalues and Eigenvectors to make up the column of U and V.</a:t>
            </a:r>
            <a:endParaRPr sz="2014"/>
          </a:p>
          <a:p>
            <a:pPr indent="-308560" lvl="0" marL="457200" rtl="0" algn="l">
              <a:lnSpc>
                <a:spcPct val="150000"/>
              </a:lnSpc>
              <a:spcBef>
                <a:spcPts val="1000"/>
              </a:spcBef>
              <a:spcAft>
                <a:spcPts val="0"/>
              </a:spcAft>
              <a:buSzPct val="100000"/>
              <a:buAutoNum type="arabicPeriod"/>
            </a:pPr>
            <a:r>
              <a:rPr lang="en" sz="2014"/>
              <a:t>To form the columns of U and V, divide each Eigen vector by its magnitude.</a:t>
            </a:r>
            <a:endParaRPr sz="2014"/>
          </a:p>
          <a:p>
            <a:pPr indent="-308560" lvl="0" marL="457200" rtl="0" algn="l">
              <a:lnSpc>
                <a:spcPct val="150000"/>
              </a:lnSpc>
              <a:spcBef>
                <a:spcPts val="1000"/>
              </a:spcBef>
              <a:spcAft>
                <a:spcPts val="0"/>
              </a:spcAft>
              <a:buSzPct val="100000"/>
              <a:buAutoNum type="arabicPeriod"/>
            </a:pPr>
            <a:r>
              <a:rPr lang="en" sz="2014"/>
              <a:t>Calculate the square root of non-zero Eigenvalues and arrange them in the diagonal matrix S in descending order: σ1≥σ2≥σ3 ,…,≥σr ≥0, where r = min (m, n).</a:t>
            </a:r>
            <a:endParaRPr sz="2014"/>
          </a:p>
          <a:p>
            <a:pPr indent="-308560" lvl="0" marL="457200" rtl="0" algn="l">
              <a:lnSpc>
                <a:spcPct val="150000"/>
              </a:lnSpc>
              <a:spcBef>
                <a:spcPts val="1000"/>
              </a:spcBef>
              <a:spcAft>
                <a:spcPts val="0"/>
              </a:spcAft>
              <a:buSzPct val="100000"/>
              <a:buAutoNum type="arabicPeriod"/>
            </a:pPr>
            <a:r>
              <a:rPr lang="en" sz="2014"/>
              <a:t>Reconstruct the matrix by multiplying U, S and V.</a:t>
            </a:r>
            <a:endParaRPr sz="2014"/>
          </a:p>
          <a:p>
            <a:pPr indent="0" lvl="0" marL="0" rtl="0" algn="l">
              <a:spcBef>
                <a:spcPts val="10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SVD Algorithm for Image Compression:</a:t>
            </a:r>
            <a:endParaRPr/>
          </a:p>
          <a:p>
            <a:pPr indent="0" lvl="0" marL="0" rtl="0" algn="l">
              <a:spcBef>
                <a:spcPts val="0"/>
              </a:spcBef>
              <a:spcAft>
                <a:spcPts val="0"/>
              </a:spcAft>
              <a:buNone/>
            </a:pPr>
            <a:r>
              <a:t/>
            </a:r>
            <a:endParaRPr/>
          </a:p>
        </p:txBody>
      </p:sp>
      <p:sp>
        <p:nvSpPr>
          <p:cNvPr id="426" name="Google Shape;426;p36"/>
          <p:cNvSpPr txBox="1"/>
          <p:nvPr>
            <p:ph idx="1" type="body"/>
          </p:nvPr>
        </p:nvSpPr>
        <p:spPr>
          <a:xfrm>
            <a:off x="1303800" y="1447600"/>
            <a:ext cx="7030500" cy="353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SVD takes a matrix, square or non-square, and divides it into two orthogonal matrices and a diagonal matrix.  </a:t>
            </a:r>
            <a:endParaRPr sz="1400"/>
          </a:p>
          <a:p>
            <a:pPr indent="-317500" lvl="0" marL="457200" rtl="0" algn="l">
              <a:spcBef>
                <a:spcPts val="1000"/>
              </a:spcBef>
              <a:spcAft>
                <a:spcPts val="0"/>
              </a:spcAft>
              <a:buSzPts val="1400"/>
              <a:buChar char="❖"/>
            </a:pPr>
            <a:r>
              <a:rPr lang="en" sz="1400"/>
              <a:t>Simply applying SVD on an image does not compress it.  </a:t>
            </a:r>
            <a:endParaRPr sz="1400"/>
          </a:p>
          <a:p>
            <a:pPr indent="-317500" lvl="0" marL="457200" rtl="0" algn="l">
              <a:spcBef>
                <a:spcPts val="1000"/>
              </a:spcBef>
              <a:spcAft>
                <a:spcPts val="0"/>
              </a:spcAft>
              <a:buSzPts val="1400"/>
              <a:buChar char="❖"/>
            </a:pPr>
            <a:r>
              <a:rPr lang="en" sz="1400"/>
              <a:t>To compress an image, after applying SVD:  </a:t>
            </a:r>
            <a:endParaRPr sz="1400"/>
          </a:p>
          <a:p>
            <a:pPr indent="-304800" lvl="1" marL="914400" rtl="0" algn="l">
              <a:spcBef>
                <a:spcPts val="1000"/>
              </a:spcBef>
              <a:spcAft>
                <a:spcPts val="0"/>
              </a:spcAft>
              <a:buSzPts val="1200"/>
              <a:buChar char="➢"/>
            </a:pPr>
            <a:r>
              <a:rPr lang="en" sz="1200"/>
              <a:t>Retain the first few singular values (containing maximum image info). </a:t>
            </a:r>
            <a:endParaRPr sz="1200"/>
          </a:p>
          <a:p>
            <a:pPr indent="-304800" lvl="1" marL="914400" rtl="0" algn="l">
              <a:spcBef>
                <a:spcPts val="1000"/>
              </a:spcBef>
              <a:spcAft>
                <a:spcPts val="0"/>
              </a:spcAft>
              <a:buSzPts val="1200"/>
              <a:buChar char="➢"/>
            </a:pPr>
            <a:r>
              <a:rPr lang="en" sz="1200"/>
              <a:t>Discard the lower singular values (containing negligible info).</a:t>
            </a:r>
            <a:endParaRPr sz="1200"/>
          </a:p>
          <a:p>
            <a:pPr indent="-317500" lvl="0" marL="457200" rtl="0" algn="l">
              <a:spcBef>
                <a:spcPts val="1000"/>
              </a:spcBef>
              <a:spcAft>
                <a:spcPts val="0"/>
              </a:spcAft>
              <a:buSzPts val="1400"/>
              <a:buChar char="❖"/>
            </a:pPr>
            <a:r>
              <a:rPr lang="en" sz="1400"/>
              <a:t>The singular vectors form orthonormal bases, and the important relation:</a:t>
            </a:r>
            <a:endParaRPr sz="1400"/>
          </a:p>
          <a:p>
            <a:pPr indent="0" lvl="0" marL="0" rtl="0" algn="ctr">
              <a:spcBef>
                <a:spcPts val="1000"/>
              </a:spcBef>
              <a:spcAft>
                <a:spcPts val="1000"/>
              </a:spcAft>
              <a:buNone/>
            </a:pPr>
            <a:r>
              <a:rPr lang="en" sz="1400"/>
              <a:t> A vi = si ui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37"/>
          <p:cNvPicPr preferRelativeResize="0"/>
          <p:nvPr/>
        </p:nvPicPr>
        <p:blipFill>
          <a:blip r:embed="rId3">
            <a:alphaModFix/>
          </a:blip>
          <a:stretch>
            <a:fillRect/>
          </a:stretch>
        </p:blipFill>
        <p:spPr>
          <a:xfrm>
            <a:off x="2253850" y="1268075"/>
            <a:ext cx="5043325" cy="3356525"/>
          </a:xfrm>
          <a:prstGeom prst="rect">
            <a:avLst/>
          </a:prstGeom>
          <a:noFill/>
          <a:ln>
            <a:noFill/>
          </a:ln>
        </p:spPr>
      </p:pic>
      <p:sp>
        <p:nvSpPr>
          <p:cNvPr id="432" name="Google Shape;432;p37"/>
          <p:cNvSpPr txBox="1"/>
          <p:nvPr/>
        </p:nvSpPr>
        <p:spPr>
          <a:xfrm>
            <a:off x="1789525" y="589350"/>
            <a:ext cx="61401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Compressed Images under Singular Value Decomposition Algorithm:</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SVD Algorithm for Image Compression:</a:t>
            </a:r>
            <a:endParaRPr/>
          </a:p>
          <a:p>
            <a:pPr indent="0" lvl="0" marL="0" rtl="0" algn="l">
              <a:spcBef>
                <a:spcPts val="0"/>
              </a:spcBef>
              <a:spcAft>
                <a:spcPts val="0"/>
              </a:spcAft>
              <a:buNone/>
            </a:pPr>
            <a:r>
              <a:t/>
            </a:r>
            <a:endParaRPr/>
          </a:p>
        </p:txBody>
      </p:sp>
      <p:sp>
        <p:nvSpPr>
          <p:cNvPr id="438" name="Google Shape;438;p38"/>
          <p:cNvSpPr txBox="1"/>
          <p:nvPr>
            <p:ph idx="1" type="body"/>
          </p:nvPr>
        </p:nvSpPr>
        <p:spPr>
          <a:xfrm>
            <a:off x="1303800" y="1339450"/>
            <a:ext cx="7030500" cy="3192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Observation &amp; Inference:  </a:t>
            </a:r>
            <a:endParaRPr b="1" sz="1500"/>
          </a:p>
          <a:p>
            <a:pPr indent="-323850" lvl="0" marL="457200" rtl="0" algn="l">
              <a:spcBef>
                <a:spcPts val="1000"/>
              </a:spcBef>
              <a:spcAft>
                <a:spcPts val="0"/>
              </a:spcAft>
              <a:buSzPts val="1500"/>
              <a:buChar char="❖"/>
            </a:pPr>
            <a:r>
              <a:rPr lang="en" sz="1500"/>
              <a:t>k represents the number of </a:t>
            </a:r>
            <a:r>
              <a:rPr lang="en" sz="1500"/>
              <a:t>Eigenvalues</a:t>
            </a:r>
            <a:r>
              <a:rPr lang="en" sz="1500"/>
              <a:t> used in the reconstruction of the compressed image.</a:t>
            </a:r>
            <a:endParaRPr sz="1500"/>
          </a:p>
          <a:p>
            <a:pPr indent="-323850" lvl="0" marL="457200" rtl="0" algn="l">
              <a:spcBef>
                <a:spcPts val="1000"/>
              </a:spcBef>
              <a:spcAft>
                <a:spcPts val="0"/>
              </a:spcAft>
              <a:buSzPts val="1500"/>
              <a:buChar char="❖"/>
            </a:pPr>
            <a:r>
              <a:rPr lang="en" sz="1500"/>
              <a:t>Smaller the value of k, more is the compression ratio but image quality deteriorates.</a:t>
            </a:r>
            <a:endParaRPr sz="1500"/>
          </a:p>
          <a:p>
            <a:pPr indent="-323850" lvl="0" marL="457200" rtl="0" algn="l">
              <a:spcBef>
                <a:spcPts val="1000"/>
              </a:spcBef>
              <a:spcAft>
                <a:spcPts val="0"/>
              </a:spcAft>
              <a:buSzPts val="1500"/>
              <a:buChar char="❖"/>
            </a:pPr>
            <a:r>
              <a:rPr lang="en" sz="1500"/>
              <a:t> As the value of k increases, image quality improves (i.e. smaller MSE &amp; larger PSNR) but more storage space is required to store the compressed image.  </a:t>
            </a:r>
            <a:endParaRPr sz="1500"/>
          </a:p>
          <a:p>
            <a:pPr indent="-323850" lvl="0" marL="457200" rtl="0" algn="l">
              <a:spcBef>
                <a:spcPts val="1000"/>
              </a:spcBef>
              <a:spcAft>
                <a:spcPts val="1000"/>
              </a:spcAft>
              <a:buSzPts val="1500"/>
              <a:buChar char="❖"/>
            </a:pPr>
            <a:r>
              <a:rPr lang="en" sz="1500"/>
              <a:t>When k is equal to the rank of the image matrix, the reconstructed image is almost same as the original one.</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SVD Algorithm for Image Compression:</a:t>
            </a:r>
            <a:endParaRPr/>
          </a:p>
          <a:p>
            <a:pPr indent="0" lvl="0" marL="0" rtl="0" algn="l">
              <a:spcBef>
                <a:spcPts val="0"/>
              </a:spcBef>
              <a:spcAft>
                <a:spcPts val="0"/>
              </a:spcAft>
              <a:buNone/>
            </a:pPr>
            <a:r>
              <a:t/>
            </a:r>
            <a:endParaRPr/>
          </a:p>
        </p:txBody>
      </p:sp>
      <p:sp>
        <p:nvSpPr>
          <p:cNvPr id="444" name="Google Shape;444;p39"/>
          <p:cNvSpPr txBox="1"/>
          <p:nvPr>
            <p:ph idx="1" type="body"/>
          </p:nvPr>
        </p:nvSpPr>
        <p:spPr>
          <a:xfrm>
            <a:off x="1239500" y="1360875"/>
            <a:ext cx="7030500" cy="3396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SVD</a:t>
            </a:r>
            <a:r>
              <a:rPr lang="en" sz="1500"/>
              <a:t> applications in world of image and data compression are very useful and resource-saving.  </a:t>
            </a:r>
            <a:endParaRPr sz="1500"/>
          </a:p>
          <a:p>
            <a:pPr indent="-323850" lvl="0" marL="457200" rtl="0" algn="l">
              <a:spcBef>
                <a:spcPts val="1000"/>
              </a:spcBef>
              <a:spcAft>
                <a:spcPts val="0"/>
              </a:spcAft>
              <a:buSzPts val="1500"/>
              <a:buChar char="❖"/>
            </a:pPr>
            <a:r>
              <a:rPr lang="en" sz="1500"/>
              <a:t>SVD allows us to arrange the portions of a matrix in order of importance. </a:t>
            </a:r>
            <a:endParaRPr sz="1500"/>
          </a:p>
          <a:p>
            <a:pPr indent="-323850" lvl="0" marL="457200" rtl="0" algn="l">
              <a:spcBef>
                <a:spcPts val="1000"/>
              </a:spcBef>
              <a:spcAft>
                <a:spcPts val="0"/>
              </a:spcAft>
              <a:buSzPts val="1500"/>
              <a:buChar char="❖"/>
            </a:pPr>
            <a:r>
              <a:rPr lang="en" sz="1500"/>
              <a:t>The most important singular values will produce the most important unit eigenvectors.  </a:t>
            </a:r>
            <a:endParaRPr sz="1500"/>
          </a:p>
          <a:p>
            <a:pPr indent="-323850" lvl="0" marL="457200" rtl="0" algn="l">
              <a:spcBef>
                <a:spcPts val="1000"/>
              </a:spcBef>
              <a:spcAft>
                <a:spcPts val="0"/>
              </a:spcAft>
              <a:buSzPts val="1500"/>
              <a:buChar char="❖"/>
            </a:pPr>
            <a:r>
              <a:rPr lang="en" sz="1500"/>
              <a:t>We can eliminate large portions of our matrix without losing quality. </a:t>
            </a:r>
            <a:endParaRPr sz="1500"/>
          </a:p>
          <a:p>
            <a:pPr indent="-323850" lvl="0" marL="457200" rtl="0" algn="l">
              <a:spcBef>
                <a:spcPts val="1000"/>
              </a:spcBef>
              <a:spcAft>
                <a:spcPts val="1000"/>
              </a:spcAft>
              <a:buSzPts val="1500"/>
              <a:buChar char="❖"/>
            </a:pPr>
            <a:r>
              <a:rPr lang="en" sz="1500"/>
              <a:t>Therefore, an optimum value for 'k' must be chosen, with an acceptable error, which conveys most of the information contained in the original image, and has an acceptable file size too.</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100"/>
              <a:t>Comparison between the two Algorithms:</a:t>
            </a:r>
            <a:endParaRPr sz="3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Matrix:</a:t>
            </a:r>
            <a:endParaRPr/>
          </a:p>
          <a:p>
            <a:pPr indent="0" lvl="0" marL="0" rtl="0" algn="l">
              <a:spcBef>
                <a:spcPts val="0"/>
              </a:spcBef>
              <a:spcAft>
                <a:spcPts val="0"/>
              </a:spcAft>
              <a:buNone/>
            </a:pPr>
            <a:r>
              <a:t/>
            </a:r>
            <a:endParaRPr/>
          </a:p>
        </p:txBody>
      </p:sp>
      <p:sp>
        <p:nvSpPr>
          <p:cNvPr id="455" name="Google Shape;455;p41"/>
          <p:cNvSpPr txBox="1"/>
          <p:nvPr>
            <p:ph idx="1" type="body"/>
          </p:nvPr>
        </p:nvSpPr>
        <p:spPr>
          <a:xfrm>
            <a:off x="1303800" y="1990050"/>
            <a:ext cx="4471800" cy="2541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Is a meaningful and computable measure used for quantitatively evaluating the performance of any algorithm.</a:t>
            </a:r>
            <a:endParaRPr sz="1700"/>
          </a:p>
          <a:p>
            <a:pPr indent="0" lvl="0" marL="457200" rtl="0" algn="l">
              <a:spcBef>
                <a:spcPts val="1200"/>
              </a:spcBef>
              <a:spcAft>
                <a:spcPts val="1200"/>
              </a:spcAft>
              <a:buNone/>
            </a:pPr>
            <a:r>
              <a:t/>
            </a:r>
            <a:endParaRPr sz="1700"/>
          </a:p>
        </p:txBody>
      </p:sp>
      <p:pic>
        <p:nvPicPr>
          <p:cNvPr id="456" name="Google Shape;456;p41"/>
          <p:cNvPicPr preferRelativeResize="0"/>
          <p:nvPr/>
        </p:nvPicPr>
        <p:blipFill rotWithShape="1">
          <a:blip r:embed="rId3">
            <a:alphaModFix/>
          </a:blip>
          <a:srcRect b="16061" l="0" r="16128" t="-8423"/>
          <a:stretch/>
        </p:blipFill>
        <p:spPr>
          <a:xfrm>
            <a:off x="5713675" y="1725825"/>
            <a:ext cx="2826675" cy="2153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Goal of Image Compression</a:t>
            </a:r>
            <a:endParaRPr sz="2500"/>
          </a:p>
        </p:txBody>
      </p:sp>
      <p:sp>
        <p:nvSpPr>
          <p:cNvPr id="290" name="Google Shape;290;p15"/>
          <p:cNvSpPr txBox="1"/>
          <p:nvPr>
            <p:ph idx="1" type="body"/>
          </p:nvPr>
        </p:nvSpPr>
        <p:spPr>
          <a:xfrm>
            <a:off x="1250225" y="1368525"/>
            <a:ext cx="7030500" cy="254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problem of reducing the amount of data required to represent a digital image.</a:t>
            </a:r>
            <a:endParaRPr sz="1600"/>
          </a:p>
          <a:p>
            <a:pPr indent="-330200" lvl="0" marL="457200" rtl="0" algn="l">
              <a:spcBef>
                <a:spcPts val="1000"/>
              </a:spcBef>
              <a:spcAft>
                <a:spcPts val="1000"/>
              </a:spcAft>
              <a:buSzPts val="1600"/>
              <a:buChar char="❖"/>
            </a:pPr>
            <a:r>
              <a:rPr lang="en" sz="1600"/>
              <a:t>Image compression is achieved by eliminating unnecessary data. The changes are made by removing redundant data that are futile and lost during image processing. </a:t>
            </a:r>
            <a:endParaRPr sz="1600"/>
          </a:p>
        </p:txBody>
      </p:sp>
      <p:pic>
        <p:nvPicPr>
          <p:cNvPr id="291" name="Google Shape;291;p15"/>
          <p:cNvPicPr preferRelativeResize="0"/>
          <p:nvPr/>
        </p:nvPicPr>
        <p:blipFill>
          <a:blip r:embed="rId3">
            <a:alphaModFix/>
          </a:blip>
          <a:stretch>
            <a:fillRect/>
          </a:stretch>
        </p:blipFill>
        <p:spPr>
          <a:xfrm>
            <a:off x="2864650" y="3132350"/>
            <a:ext cx="3157526" cy="1668250"/>
          </a:xfrm>
          <a:prstGeom prst="rect">
            <a:avLst/>
          </a:prstGeom>
          <a:noFill/>
          <a:ln>
            <a:noFill/>
          </a:ln>
        </p:spPr>
      </p:pic>
      <p:pic>
        <p:nvPicPr>
          <p:cNvPr id="292" name="Google Shape;292;p15"/>
          <p:cNvPicPr preferRelativeResize="0"/>
          <p:nvPr/>
        </p:nvPicPr>
        <p:blipFill>
          <a:blip r:embed="rId4">
            <a:alphaModFix/>
          </a:blip>
          <a:stretch>
            <a:fillRect/>
          </a:stretch>
        </p:blipFill>
        <p:spPr>
          <a:xfrm>
            <a:off x="2781787" y="3054075"/>
            <a:ext cx="3323243" cy="1928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Matrix Parameters:</a:t>
            </a:r>
            <a:endParaRPr/>
          </a:p>
          <a:p>
            <a:pPr indent="0" lvl="0" marL="0" rtl="0" algn="l">
              <a:spcBef>
                <a:spcPts val="0"/>
              </a:spcBef>
              <a:spcAft>
                <a:spcPts val="0"/>
              </a:spcAft>
              <a:buNone/>
            </a:pPr>
            <a:r>
              <a:t/>
            </a:r>
            <a:endParaRPr/>
          </a:p>
        </p:txBody>
      </p:sp>
      <p:sp>
        <p:nvSpPr>
          <p:cNvPr id="462" name="Google Shape;462;p42"/>
          <p:cNvSpPr txBox="1"/>
          <p:nvPr>
            <p:ph idx="1" type="body"/>
          </p:nvPr>
        </p:nvSpPr>
        <p:spPr>
          <a:xfrm>
            <a:off x="1303800" y="1296600"/>
            <a:ext cx="7030500" cy="33969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b="1" lang="en"/>
              <a:t>Compression ratio(CR) :</a:t>
            </a:r>
            <a:endParaRPr b="1"/>
          </a:p>
          <a:p>
            <a:pPr indent="0" lvl="0" marL="914400" rtl="0" algn="l">
              <a:spcBef>
                <a:spcPts val="1000"/>
              </a:spcBef>
              <a:spcAft>
                <a:spcPts val="0"/>
              </a:spcAft>
              <a:buNone/>
            </a:pPr>
            <a:r>
              <a:rPr lang="en"/>
              <a:t>Ratio between the uncompressed size and compressed size.</a:t>
            </a:r>
            <a:endParaRPr/>
          </a:p>
          <a:p>
            <a:pPr indent="-311150" lvl="0" marL="457200" rtl="0" algn="l">
              <a:spcBef>
                <a:spcPts val="1000"/>
              </a:spcBef>
              <a:spcAft>
                <a:spcPts val="0"/>
              </a:spcAft>
              <a:buSzPts val="1300"/>
              <a:buChar char="❏"/>
            </a:pPr>
            <a:r>
              <a:rPr b="1" lang="en"/>
              <a:t>MSE (Mean Squared Error): </a:t>
            </a:r>
            <a:endParaRPr b="1"/>
          </a:p>
          <a:p>
            <a:pPr indent="0" lvl="0" marL="914400" rtl="0" algn="l">
              <a:spcBef>
                <a:spcPts val="1000"/>
              </a:spcBef>
              <a:spcAft>
                <a:spcPts val="0"/>
              </a:spcAft>
              <a:buNone/>
            </a:pPr>
            <a:r>
              <a:rPr lang="en"/>
              <a:t>Represents the cumulative squared error between the compressed and the original image, the lower the value of MSE, the lower the error.</a:t>
            </a:r>
            <a:endParaRPr/>
          </a:p>
          <a:p>
            <a:pPr indent="-311150" lvl="0" marL="457200" rtl="0" algn="l">
              <a:spcBef>
                <a:spcPts val="1000"/>
              </a:spcBef>
              <a:spcAft>
                <a:spcPts val="0"/>
              </a:spcAft>
              <a:buSzPts val="1300"/>
              <a:buChar char="❏"/>
            </a:pPr>
            <a:r>
              <a:rPr b="1" lang="en"/>
              <a:t>PSNR (Peak Signal to noise ratio):</a:t>
            </a:r>
            <a:endParaRPr b="1"/>
          </a:p>
          <a:p>
            <a:pPr indent="0" lvl="0" marL="914400" rtl="0" algn="l">
              <a:spcBef>
                <a:spcPts val="1000"/>
              </a:spcBef>
              <a:spcAft>
                <a:spcPts val="0"/>
              </a:spcAft>
              <a:buNone/>
            </a:pPr>
            <a:r>
              <a:rPr lang="en"/>
              <a:t>Represents a measure of the peak error. The higher the value of PSNR, the lower the error.</a:t>
            </a:r>
            <a:endParaRPr/>
          </a:p>
          <a:p>
            <a:pPr indent="-311150" lvl="0" marL="457200" rtl="0" algn="l">
              <a:spcBef>
                <a:spcPts val="1000"/>
              </a:spcBef>
              <a:spcAft>
                <a:spcPts val="0"/>
              </a:spcAft>
              <a:buSzPts val="1300"/>
              <a:buChar char="❏"/>
            </a:pPr>
            <a:r>
              <a:rPr b="1" lang="en"/>
              <a:t>RMSE (Root Mean Squared Error): </a:t>
            </a:r>
            <a:endParaRPr b="1"/>
          </a:p>
          <a:p>
            <a:pPr indent="0" lvl="0" marL="914400" rtl="0" algn="l">
              <a:spcBef>
                <a:spcPts val="1000"/>
              </a:spcBef>
              <a:spcAft>
                <a:spcPts val="1000"/>
              </a:spcAft>
              <a:buNone/>
            </a:pPr>
            <a:r>
              <a:rPr lang="en"/>
              <a:t>The square root of the average of squared errors. larger errors have a disproportionately large effect on RMSE. sensitive to outliers.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Matrix Parameters:</a:t>
            </a:r>
            <a:endParaRPr/>
          </a:p>
          <a:p>
            <a:pPr indent="0" lvl="0" marL="0" rtl="0" algn="l">
              <a:spcBef>
                <a:spcPts val="0"/>
              </a:spcBef>
              <a:spcAft>
                <a:spcPts val="0"/>
              </a:spcAft>
              <a:buNone/>
            </a:pPr>
            <a:r>
              <a:t/>
            </a:r>
            <a:endParaRPr/>
          </a:p>
        </p:txBody>
      </p:sp>
      <p:sp>
        <p:nvSpPr>
          <p:cNvPr id="468" name="Google Shape;468;p43"/>
          <p:cNvSpPr txBox="1"/>
          <p:nvPr>
            <p:ph idx="1" type="body"/>
          </p:nvPr>
        </p:nvSpPr>
        <p:spPr>
          <a:xfrm>
            <a:off x="1303800" y="1307300"/>
            <a:ext cx="7030500" cy="35469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b="1" lang="en"/>
              <a:t>EGRAS(Relative Global Error):</a:t>
            </a:r>
            <a:endParaRPr b="1"/>
          </a:p>
          <a:p>
            <a:pPr indent="0" lvl="0" marL="914400" rtl="0" algn="l">
              <a:spcBef>
                <a:spcPts val="1000"/>
              </a:spcBef>
              <a:spcAft>
                <a:spcPts val="0"/>
              </a:spcAft>
              <a:buNone/>
            </a:pPr>
            <a:r>
              <a:rPr lang="en"/>
              <a:t>Calculates a dimensional global relative error of synthesis (ergas).</a:t>
            </a:r>
            <a:endParaRPr/>
          </a:p>
          <a:p>
            <a:pPr indent="-311150" lvl="0" marL="457200" rtl="0" algn="l">
              <a:spcBef>
                <a:spcPts val="1000"/>
              </a:spcBef>
              <a:spcAft>
                <a:spcPts val="0"/>
              </a:spcAft>
              <a:buSzPts val="1300"/>
              <a:buChar char="❏"/>
            </a:pPr>
            <a:r>
              <a:rPr b="1" lang="en"/>
              <a:t>SAM(spectral angle mapper):</a:t>
            </a:r>
            <a:endParaRPr b="1"/>
          </a:p>
          <a:p>
            <a:pPr indent="0" lvl="0" marL="914400" rtl="0" algn="l">
              <a:spcBef>
                <a:spcPts val="1000"/>
              </a:spcBef>
              <a:spcAft>
                <a:spcPts val="0"/>
              </a:spcAft>
              <a:buNone/>
            </a:pPr>
            <a:r>
              <a:rPr lang="en"/>
              <a:t>Spectral classification that uses an n-D angle to match pixels to reference spectra(Lower SAM better </a:t>
            </a:r>
            <a:r>
              <a:rPr lang="en"/>
              <a:t>Quality</a:t>
            </a:r>
            <a:r>
              <a:rPr lang="en"/>
              <a:t>)</a:t>
            </a:r>
            <a:endParaRPr/>
          </a:p>
          <a:p>
            <a:pPr indent="-311150" lvl="0" marL="457200" rtl="0" algn="l">
              <a:spcBef>
                <a:spcPts val="1000"/>
              </a:spcBef>
              <a:spcAft>
                <a:spcPts val="0"/>
              </a:spcAft>
              <a:buSzPts val="1300"/>
              <a:buChar char="❏"/>
            </a:pPr>
            <a:r>
              <a:rPr b="1" lang="en"/>
              <a:t>UQI(universal image quality index):</a:t>
            </a:r>
            <a:endParaRPr b="1"/>
          </a:p>
          <a:p>
            <a:pPr indent="0" lvl="0" marL="914400" rtl="0" algn="l">
              <a:spcBef>
                <a:spcPts val="1000"/>
              </a:spcBef>
              <a:spcAft>
                <a:spcPts val="0"/>
              </a:spcAft>
              <a:buNone/>
            </a:pPr>
            <a:r>
              <a:rPr lang="en"/>
              <a:t>Modeling any image distortion as a combination of three factors: loss of correlation, luminance distortion and contrast distortion.(lower UQI better Quality)</a:t>
            </a:r>
            <a:endParaRPr/>
          </a:p>
          <a:p>
            <a:pPr indent="-311150" lvl="0" marL="457200" rtl="0" algn="l">
              <a:spcBef>
                <a:spcPts val="1000"/>
              </a:spcBef>
              <a:spcAft>
                <a:spcPts val="0"/>
              </a:spcAft>
              <a:buSzPts val="1300"/>
              <a:buChar char="❏"/>
            </a:pPr>
            <a:r>
              <a:rPr b="1" lang="en"/>
              <a:t>VIFP(Visual Information Fidelity):</a:t>
            </a:r>
            <a:endParaRPr b="1"/>
          </a:p>
          <a:p>
            <a:pPr indent="0" lvl="0" marL="914400" rtl="0" algn="l">
              <a:spcBef>
                <a:spcPts val="1000"/>
              </a:spcBef>
              <a:spcAft>
                <a:spcPts val="1000"/>
              </a:spcAft>
              <a:buNone/>
            </a:pPr>
            <a:r>
              <a:rPr lang="en"/>
              <a:t>Predict visual quality by comparing a distorted signal against a reference, typically by modeling the Human Visual System (HVS).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Time Complexity and Why it is important?</a:t>
            </a:r>
            <a:endParaRPr/>
          </a:p>
        </p:txBody>
      </p:sp>
      <p:sp>
        <p:nvSpPr>
          <p:cNvPr id="474" name="Google Shape;474;p44"/>
          <p:cNvSpPr txBox="1"/>
          <p:nvPr>
            <p:ph idx="1" type="body"/>
          </p:nvPr>
        </p:nvSpPr>
        <p:spPr>
          <a:xfrm>
            <a:off x="1303800" y="1597875"/>
            <a:ext cx="3830400" cy="3256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Time Complexity is the total amount of time taken to execute a piece of code. </a:t>
            </a:r>
            <a:endParaRPr sz="1500"/>
          </a:p>
          <a:p>
            <a:pPr indent="-323850" lvl="0" marL="457200" rtl="0" algn="l">
              <a:spcBef>
                <a:spcPts val="1000"/>
              </a:spcBef>
              <a:spcAft>
                <a:spcPts val="0"/>
              </a:spcAft>
              <a:buSzPts val="1500"/>
              <a:buChar char="❖"/>
            </a:pPr>
            <a:r>
              <a:rPr lang="en" sz="1500"/>
              <a:t>This piece of code could be an algorithm or merely a logic which is optimal and efficient. </a:t>
            </a:r>
            <a:endParaRPr sz="1500"/>
          </a:p>
          <a:p>
            <a:pPr indent="-323850" lvl="0" marL="457200" rtl="0" algn="l">
              <a:spcBef>
                <a:spcPts val="1000"/>
              </a:spcBef>
              <a:spcAft>
                <a:spcPts val="1000"/>
              </a:spcAft>
              <a:buSzPts val="1500"/>
              <a:buChar char="❖"/>
            </a:pPr>
            <a:r>
              <a:rPr lang="en" sz="1500"/>
              <a:t>Time complexity is a measure that determines the performance of the code which thereby signifies the efficiency of the same. </a:t>
            </a:r>
            <a:endParaRPr sz="1500"/>
          </a:p>
        </p:txBody>
      </p:sp>
      <p:pic>
        <p:nvPicPr>
          <p:cNvPr id="475" name="Google Shape;475;p44"/>
          <p:cNvPicPr preferRelativeResize="0"/>
          <p:nvPr/>
        </p:nvPicPr>
        <p:blipFill>
          <a:blip r:embed="rId3">
            <a:alphaModFix/>
          </a:blip>
          <a:stretch>
            <a:fillRect/>
          </a:stretch>
        </p:blipFill>
        <p:spPr>
          <a:xfrm>
            <a:off x="5389950" y="1647000"/>
            <a:ext cx="3000375" cy="3164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What is Big-O?</a:t>
            </a:r>
            <a:endParaRPr sz="2500"/>
          </a:p>
        </p:txBody>
      </p:sp>
      <p:sp>
        <p:nvSpPr>
          <p:cNvPr id="481" name="Google Shape;481;p45"/>
          <p:cNvSpPr txBox="1"/>
          <p:nvPr>
            <p:ph idx="1" type="body"/>
          </p:nvPr>
        </p:nvSpPr>
        <p:spPr>
          <a:xfrm>
            <a:off x="1303800" y="1350175"/>
            <a:ext cx="7030500" cy="3181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Big-O notation signifies the relationship between the input and the code, and some of the common Big-O functions are as follows:</a:t>
            </a:r>
            <a:endParaRPr sz="1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82" name="Google Shape;482;p45"/>
          <p:cNvPicPr preferRelativeResize="0"/>
          <p:nvPr/>
        </p:nvPicPr>
        <p:blipFill>
          <a:blip r:embed="rId3">
            <a:alphaModFix/>
          </a:blip>
          <a:stretch>
            <a:fillRect/>
          </a:stretch>
        </p:blipFill>
        <p:spPr>
          <a:xfrm>
            <a:off x="2676525" y="2047150"/>
            <a:ext cx="4261251" cy="2902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Complexity for K-mean Algorithm:</a:t>
            </a:r>
            <a:endParaRPr/>
          </a:p>
        </p:txBody>
      </p:sp>
      <p:sp>
        <p:nvSpPr>
          <p:cNvPr id="488" name="Google Shape;488;p46"/>
          <p:cNvSpPr txBox="1"/>
          <p:nvPr>
            <p:ph idx="1" type="body"/>
          </p:nvPr>
        </p:nvSpPr>
        <p:spPr>
          <a:xfrm>
            <a:off x="1303800" y="1360875"/>
            <a:ext cx="7236600" cy="3439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k-means algorithm is have a time complexity of O (n2), where n is the input data size.</a:t>
            </a:r>
            <a:endParaRPr/>
          </a:p>
          <a:p>
            <a:pPr indent="-311150" lvl="0" marL="457200" rtl="0" algn="l">
              <a:spcBef>
                <a:spcPts val="1000"/>
              </a:spcBef>
              <a:spcAft>
                <a:spcPts val="0"/>
              </a:spcAft>
              <a:buSzPts val="1300"/>
              <a:buChar char="❖"/>
            </a:pPr>
            <a:r>
              <a:rPr lang="en"/>
              <a:t>The parameter of  complexity is (T ,K, n), where n is the number of input patterns, K is the desired number of clusters, and T is the number of iterations needed to complete the clustering process. 				</a:t>
            </a:r>
            <a:endParaRPr/>
          </a:p>
          <a:p>
            <a:pPr indent="-311150" lvl="0" marL="457200" rtl="0" algn="l">
              <a:spcBef>
                <a:spcPts val="1000"/>
              </a:spcBef>
              <a:spcAft>
                <a:spcPts val="0"/>
              </a:spcAft>
              <a:buSzPts val="1300"/>
              <a:buChar char="❖"/>
            </a:pPr>
            <a:r>
              <a:rPr lang="en"/>
              <a:t>The clustering complexity can also be expressed as a product of iteration complexity and distribution complexity, that is, </a:t>
            </a:r>
            <a:endParaRPr/>
          </a:p>
          <a:p>
            <a:pPr indent="0" lvl="0" marL="457200" rtl="0" algn="ctr">
              <a:spcBef>
                <a:spcPts val="1000"/>
              </a:spcBef>
              <a:spcAft>
                <a:spcPts val="0"/>
              </a:spcAft>
              <a:buNone/>
            </a:pPr>
            <a:r>
              <a:rPr lang="en"/>
              <a:t>O (Clustering) = O (Iteration) × O (Distribution) = O (T) × O (D). </a:t>
            </a:r>
            <a:endParaRPr/>
          </a:p>
          <a:p>
            <a:pPr indent="-323850" lvl="0" marL="457200" rtl="0" algn="l">
              <a:spcBef>
                <a:spcPts val="1000"/>
              </a:spcBef>
              <a:spcAft>
                <a:spcPts val="0"/>
              </a:spcAft>
              <a:buSzPts val="1500"/>
              <a:buChar char="❖"/>
            </a:pPr>
            <a:r>
              <a:rPr lang="en" sz="1500"/>
              <a:t>if k and d (the dimension) are fixed, the problem can be exactly solved in time , where n is the number of entities to be clustered.  O(n^(dk+1))</a:t>
            </a:r>
            <a:endParaRPr/>
          </a:p>
          <a:p>
            <a:pPr indent="0" lvl="0" marL="457200" rtl="0" algn="l">
              <a:spcBef>
                <a:spcPts val="1000"/>
              </a:spcBef>
              <a:spcAft>
                <a:spcPts val="10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7"/>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Complexity for SVD Algorithm:</a:t>
            </a:r>
            <a:endParaRPr/>
          </a:p>
          <a:p>
            <a:pPr indent="0" lvl="0" marL="0" rtl="0" algn="l">
              <a:spcBef>
                <a:spcPts val="0"/>
              </a:spcBef>
              <a:spcAft>
                <a:spcPts val="0"/>
              </a:spcAft>
              <a:buNone/>
            </a:pPr>
            <a:r>
              <a:t/>
            </a:r>
            <a:endParaRPr/>
          </a:p>
        </p:txBody>
      </p:sp>
      <p:sp>
        <p:nvSpPr>
          <p:cNvPr id="494" name="Google Shape;494;p47"/>
          <p:cNvSpPr txBox="1"/>
          <p:nvPr>
            <p:ph idx="1" type="body"/>
          </p:nvPr>
        </p:nvSpPr>
        <p:spPr>
          <a:xfrm>
            <a:off x="1303800" y="1660925"/>
            <a:ext cx="7030500" cy="2870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 in image compression. The complexity is in O(min(mn^2,m^2 n)).</a:t>
            </a:r>
            <a:endParaRPr sz="1500"/>
          </a:p>
          <a:p>
            <a:pPr indent="-323850" lvl="0" marL="457200" rtl="0" algn="l">
              <a:spcBef>
                <a:spcPts val="1000"/>
              </a:spcBef>
              <a:spcAft>
                <a:spcPts val="0"/>
              </a:spcAft>
              <a:buSzPts val="1500"/>
              <a:buChar char="❖"/>
            </a:pPr>
            <a:r>
              <a:rPr lang="en" sz="1500"/>
              <a:t>We evaluate the space complexity by the number of matrix entries. For a matrix</a:t>
            </a:r>
            <a:endParaRPr sz="1500"/>
          </a:p>
          <a:p>
            <a:pPr indent="0" lvl="0" marL="457200" rtl="0" algn="l">
              <a:spcBef>
                <a:spcPts val="1000"/>
              </a:spcBef>
              <a:spcAft>
                <a:spcPts val="0"/>
              </a:spcAft>
              <a:buNone/>
            </a:pPr>
            <a:r>
              <a:rPr lang="en" sz="1500"/>
              <a:t>A belongs to R ^m×n, its space complexity is O(mn)</a:t>
            </a:r>
            <a:endParaRPr sz="1500"/>
          </a:p>
          <a:p>
            <a:pPr indent="0" lvl="0" marL="457200" rtl="0" algn="l">
              <a:spcBef>
                <a:spcPts val="1000"/>
              </a:spcBef>
              <a:spcAft>
                <a:spcPts val="0"/>
              </a:spcAft>
              <a:buNone/>
            </a:pPr>
            <a:r>
              <a:rPr lang="en" sz="1500"/>
              <a:t>M</a:t>
            </a:r>
            <a:r>
              <a:rPr lang="en" sz="1500"/>
              <a:t> </a:t>
            </a:r>
            <a:r>
              <a:rPr lang="en" sz="1500"/>
              <a:t> no of rows, n is no of columns.</a:t>
            </a:r>
            <a:endParaRPr sz="1500"/>
          </a:p>
          <a:p>
            <a:pPr indent="-323850" lvl="0" marL="457200" rtl="0" algn="l">
              <a:spcBef>
                <a:spcPts val="1000"/>
              </a:spcBef>
              <a:spcAft>
                <a:spcPts val="1000"/>
              </a:spcAft>
              <a:buSzPts val="1500"/>
              <a:buChar char="❖"/>
            </a:pPr>
            <a:r>
              <a:rPr lang="en" sz="1500"/>
              <a:t>SVD Time Comlexity O(mn^2) or O(m^2n)  (Minimum of them)</a:t>
            </a: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between K-mean and SVD on our Model:</a:t>
            </a:r>
            <a:endParaRPr/>
          </a:p>
        </p:txBody>
      </p:sp>
      <p:graphicFrame>
        <p:nvGraphicFramePr>
          <p:cNvPr id="500" name="Google Shape;500;p48"/>
          <p:cNvGraphicFramePr/>
          <p:nvPr/>
        </p:nvGraphicFramePr>
        <p:xfrm>
          <a:off x="1095300" y="1677280"/>
          <a:ext cx="3000000" cy="3000000"/>
        </p:xfrm>
        <a:graphic>
          <a:graphicData uri="http://schemas.openxmlformats.org/drawingml/2006/table">
            <a:tbl>
              <a:tblPr>
                <a:noFill/>
                <a:tableStyleId>{F355E32D-9B52-45CD-84DA-5193833B12FF}</a:tableStyleId>
              </a:tblPr>
              <a:tblGrid>
                <a:gridCol w="3619500"/>
                <a:gridCol w="3619500"/>
              </a:tblGrid>
              <a:tr h="329500">
                <a:tc>
                  <a:txBody>
                    <a:bodyPr/>
                    <a:lstStyle/>
                    <a:p>
                      <a:pPr indent="0" lvl="0" marL="0" rtl="0" algn="ctr">
                        <a:spcBef>
                          <a:spcPts val="0"/>
                        </a:spcBef>
                        <a:spcAft>
                          <a:spcPts val="0"/>
                        </a:spcAft>
                        <a:buNone/>
                      </a:pPr>
                      <a:r>
                        <a:rPr b="1" lang="en"/>
                        <a:t>K-mean</a:t>
                      </a:r>
                      <a:r>
                        <a:rPr lang="en"/>
                        <a:t> Algorithm</a:t>
                      </a:r>
                      <a:endParaRPr/>
                    </a:p>
                  </a:txBody>
                  <a:tcPr marT="91425" marB="91425" marR="91425" marL="91425"/>
                </a:tc>
                <a:tc>
                  <a:txBody>
                    <a:bodyPr/>
                    <a:lstStyle/>
                    <a:p>
                      <a:pPr indent="0" lvl="0" marL="0" rtl="0" algn="ctr">
                        <a:spcBef>
                          <a:spcPts val="0"/>
                        </a:spcBef>
                        <a:spcAft>
                          <a:spcPts val="0"/>
                        </a:spcAft>
                        <a:buNone/>
                      </a:pPr>
                      <a:r>
                        <a:rPr b="1" lang="en"/>
                        <a:t>SVD</a:t>
                      </a:r>
                      <a:r>
                        <a:rPr lang="en"/>
                        <a:t> Algorithm</a:t>
                      </a:r>
                      <a:endParaRPr/>
                    </a:p>
                  </a:txBody>
                  <a:tcPr marT="91425" marB="91425" marR="91425" marL="91425"/>
                </a:tc>
              </a:tr>
              <a:tr h="2607500">
                <a:tc>
                  <a:txBody>
                    <a:bodyPr/>
                    <a:lstStyle/>
                    <a:p>
                      <a:pPr indent="-317500" lvl="0" marL="457200" rtl="0" algn="l">
                        <a:spcBef>
                          <a:spcPts val="0"/>
                        </a:spcBef>
                        <a:spcAft>
                          <a:spcPts val="0"/>
                        </a:spcAft>
                        <a:buSzPts val="1400"/>
                        <a:buChar char="●"/>
                      </a:pPr>
                      <a:r>
                        <a:rPr b="1" lang="en">
                          <a:highlight>
                            <a:schemeClr val="lt1"/>
                          </a:highlight>
                        </a:rPr>
                        <a:t>CR: </a:t>
                      </a:r>
                      <a:r>
                        <a:rPr lang="en">
                          <a:highlight>
                            <a:schemeClr val="lt1"/>
                          </a:highlight>
                        </a:rPr>
                        <a:t>compression ratio of k-means 32 colors = 20%</a:t>
                      </a:r>
                      <a:endParaRPr>
                        <a:highlight>
                          <a:schemeClr val="lt1"/>
                        </a:highlight>
                      </a:endParaRPr>
                    </a:p>
                    <a:p>
                      <a:pPr indent="-317500" lvl="0" marL="457200" rtl="0" algn="l">
                        <a:spcBef>
                          <a:spcPts val="1000"/>
                        </a:spcBef>
                        <a:spcAft>
                          <a:spcPts val="0"/>
                        </a:spcAft>
                        <a:buSzPts val="1400"/>
                        <a:buChar char="●"/>
                      </a:pPr>
                      <a:r>
                        <a:rPr b="1" lang="en" u="sng">
                          <a:highlight>
                            <a:schemeClr val="lt1"/>
                          </a:highlight>
                        </a:rPr>
                        <a:t>MSE</a:t>
                      </a:r>
                      <a:r>
                        <a:rPr lang="en" u="sng">
                          <a:highlight>
                            <a:schemeClr val="lt1"/>
                          </a:highlight>
                        </a:rPr>
                        <a:t>: Mean Squares Error  =  39.2146322074795</a:t>
                      </a:r>
                      <a:endParaRPr u="sng">
                        <a:highlight>
                          <a:schemeClr val="lt1"/>
                        </a:highlight>
                      </a:endParaRPr>
                    </a:p>
                    <a:p>
                      <a:pPr indent="-317500" lvl="0" marL="457200" rtl="0" algn="l">
                        <a:spcBef>
                          <a:spcPts val="1000"/>
                        </a:spcBef>
                        <a:spcAft>
                          <a:spcPts val="0"/>
                        </a:spcAft>
                        <a:buSzPts val="1400"/>
                        <a:buChar char="●"/>
                      </a:pPr>
                      <a:r>
                        <a:rPr b="1" lang="en" u="sng">
                          <a:highlight>
                            <a:schemeClr val="lt1"/>
                          </a:highlight>
                        </a:rPr>
                        <a:t>PSNR</a:t>
                      </a:r>
                      <a:r>
                        <a:rPr lang="en" u="sng">
                          <a:highlight>
                            <a:schemeClr val="lt1"/>
                          </a:highlight>
                        </a:rPr>
                        <a:t>: Peak Signal to Noise Ratio  =  32.19632214733868</a:t>
                      </a:r>
                      <a:endParaRPr u="sng">
                        <a:highlight>
                          <a:schemeClr val="lt1"/>
                        </a:highlight>
                      </a:endParaRPr>
                    </a:p>
                    <a:p>
                      <a:pPr indent="-317500" lvl="0" marL="457200" rtl="0" algn="l">
                        <a:spcBef>
                          <a:spcPts val="1000"/>
                        </a:spcBef>
                        <a:spcAft>
                          <a:spcPts val="1000"/>
                        </a:spcAft>
                        <a:buSzPts val="1400"/>
                        <a:buChar char="●"/>
                      </a:pPr>
                      <a:r>
                        <a:rPr b="1" lang="en" u="sng">
                          <a:highlight>
                            <a:schemeClr val="lt1"/>
                          </a:highlight>
                        </a:rPr>
                        <a:t>RMSE</a:t>
                      </a:r>
                      <a:r>
                        <a:rPr lang="en" u="sng">
                          <a:highlight>
                            <a:schemeClr val="lt1"/>
                          </a:highlight>
                        </a:rPr>
                        <a:t>: root mean squared error =    6.262158749782658</a:t>
                      </a:r>
                      <a:endParaRPr u="sng">
                        <a:highlight>
                          <a:schemeClr val="lt1"/>
                        </a:highlight>
                      </a:endParaRPr>
                    </a:p>
                  </a:txBody>
                  <a:tcPr marT="91425" marB="91425" marR="91425" marL="91425"/>
                </a:tc>
                <a:tc>
                  <a:txBody>
                    <a:bodyPr/>
                    <a:lstStyle/>
                    <a:p>
                      <a:pPr indent="-317500" lvl="0" marL="457200" rtl="0" algn="l">
                        <a:spcBef>
                          <a:spcPts val="0"/>
                        </a:spcBef>
                        <a:spcAft>
                          <a:spcPts val="0"/>
                        </a:spcAft>
                        <a:buSzPts val="1400"/>
                        <a:buChar char="●"/>
                      </a:pPr>
                      <a:r>
                        <a:rPr b="1" lang="en" u="sng">
                          <a:highlight>
                            <a:schemeClr val="lt1"/>
                          </a:highlight>
                        </a:rPr>
                        <a:t>CR: </a:t>
                      </a:r>
                      <a:r>
                        <a:rPr lang="en" u="sng">
                          <a:highlight>
                            <a:schemeClr val="lt1"/>
                          </a:highlight>
                        </a:rPr>
                        <a:t>compression ratio of SVD 32 colors = 12%(compressed/original)</a:t>
                      </a:r>
                      <a:endParaRPr u="sng">
                        <a:highlight>
                          <a:schemeClr val="lt1"/>
                        </a:highlight>
                      </a:endParaRPr>
                    </a:p>
                    <a:p>
                      <a:pPr indent="-317500" lvl="0" marL="457200" rtl="0" algn="l">
                        <a:spcBef>
                          <a:spcPts val="1000"/>
                        </a:spcBef>
                        <a:spcAft>
                          <a:spcPts val="0"/>
                        </a:spcAft>
                        <a:buSzPts val="1400"/>
                        <a:buChar char="●"/>
                      </a:pPr>
                      <a:r>
                        <a:rPr b="1" lang="en">
                          <a:highlight>
                            <a:schemeClr val="lt1"/>
                          </a:highlight>
                        </a:rPr>
                        <a:t>MSE</a:t>
                      </a:r>
                      <a:r>
                        <a:rPr lang="en">
                          <a:highlight>
                            <a:schemeClr val="lt1"/>
                          </a:highlight>
                        </a:rPr>
                        <a:t>: </a:t>
                      </a:r>
                      <a:r>
                        <a:rPr lang="en">
                          <a:highlight>
                            <a:schemeClr val="lt1"/>
                          </a:highlight>
                        </a:rPr>
                        <a:t>Mean Squares Error</a:t>
                      </a:r>
                      <a:r>
                        <a:rPr lang="en">
                          <a:highlight>
                            <a:schemeClr val="lt1"/>
                          </a:highlight>
                        </a:rPr>
                        <a:t> =  76.03353627522787</a:t>
                      </a:r>
                      <a:endParaRPr>
                        <a:highlight>
                          <a:schemeClr val="lt1"/>
                        </a:highlight>
                      </a:endParaRPr>
                    </a:p>
                    <a:p>
                      <a:pPr indent="-317500" lvl="0" marL="457200" rtl="0" algn="l">
                        <a:spcBef>
                          <a:spcPts val="1000"/>
                        </a:spcBef>
                        <a:spcAft>
                          <a:spcPts val="0"/>
                        </a:spcAft>
                        <a:buSzPts val="1400"/>
                        <a:buChar char="●"/>
                      </a:pPr>
                      <a:r>
                        <a:rPr b="1" lang="en">
                          <a:highlight>
                            <a:schemeClr val="lt1"/>
                          </a:highlight>
                        </a:rPr>
                        <a:t>PSNR</a:t>
                      </a:r>
                      <a:r>
                        <a:rPr lang="en">
                          <a:highlight>
                            <a:schemeClr val="lt1"/>
                          </a:highlight>
                        </a:rPr>
                        <a:t>: </a:t>
                      </a:r>
                      <a:r>
                        <a:rPr lang="en">
                          <a:highlight>
                            <a:schemeClr val="lt1"/>
                          </a:highlight>
                        </a:rPr>
                        <a:t>Peak Signal to Noise Ratio</a:t>
                      </a:r>
                      <a:r>
                        <a:rPr lang="en">
                          <a:highlight>
                            <a:schemeClr val="lt1"/>
                          </a:highlight>
                        </a:rPr>
                        <a:t> =  25.674849474183688</a:t>
                      </a:r>
                      <a:endParaRPr>
                        <a:highlight>
                          <a:schemeClr val="lt1"/>
                        </a:highlight>
                      </a:endParaRPr>
                    </a:p>
                    <a:p>
                      <a:pPr indent="-317500" lvl="0" marL="457200" rtl="0" algn="l">
                        <a:spcBef>
                          <a:spcPts val="1000"/>
                        </a:spcBef>
                        <a:spcAft>
                          <a:spcPts val="0"/>
                        </a:spcAft>
                        <a:buSzPts val="1400"/>
                        <a:buChar char="●"/>
                      </a:pPr>
                      <a:r>
                        <a:rPr b="1" lang="en">
                          <a:highlight>
                            <a:schemeClr val="lt1"/>
                          </a:highlight>
                        </a:rPr>
                        <a:t>RMSE</a:t>
                      </a:r>
                      <a:r>
                        <a:rPr lang="en">
                          <a:highlight>
                            <a:schemeClr val="lt1"/>
                          </a:highlight>
                        </a:rPr>
                        <a:t>: root mean squared error = 13.267763047146564</a:t>
                      </a:r>
                      <a:endParaRPr>
                        <a:highlight>
                          <a:schemeClr val="lt1"/>
                        </a:highlight>
                      </a:endParaRPr>
                    </a:p>
                    <a:p>
                      <a:pPr indent="0" lvl="0" marL="0" rtl="0" algn="l">
                        <a:spcBef>
                          <a:spcPts val="1000"/>
                        </a:spcBef>
                        <a:spcAft>
                          <a:spcPts val="0"/>
                        </a:spcAft>
                        <a:buNone/>
                      </a:pPr>
                      <a:r>
                        <a:t/>
                      </a:r>
                      <a:endParaRPr>
                        <a:highlight>
                          <a:schemeClr val="lt1"/>
                        </a:highlight>
                      </a:endParaRPr>
                    </a:p>
                    <a:p>
                      <a:pPr indent="0" lvl="0" marL="0" rtl="0" algn="l">
                        <a:spcBef>
                          <a:spcPts val="0"/>
                        </a:spcBef>
                        <a:spcAft>
                          <a:spcPts val="0"/>
                        </a:spcAft>
                        <a:buNone/>
                      </a:pPr>
                      <a:r>
                        <a:t/>
                      </a:r>
                      <a:endParaRPr>
                        <a:highlight>
                          <a:schemeClr val="lt1"/>
                        </a:highlight>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between K-mean and SVD on our Model:</a:t>
            </a:r>
            <a:endParaRPr/>
          </a:p>
          <a:p>
            <a:pPr indent="0" lvl="0" marL="0" rtl="0" algn="l">
              <a:spcBef>
                <a:spcPts val="0"/>
              </a:spcBef>
              <a:spcAft>
                <a:spcPts val="0"/>
              </a:spcAft>
              <a:buNone/>
            </a:pPr>
            <a:r>
              <a:t/>
            </a:r>
            <a:endParaRPr/>
          </a:p>
        </p:txBody>
      </p:sp>
      <p:graphicFrame>
        <p:nvGraphicFramePr>
          <p:cNvPr id="506" name="Google Shape;506;p49"/>
          <p:cNvGraphicFramePr/>
          <p:nvPr/>
        </p:nvGraphicFramePr>
        <p:xfrm>
          <a:off x="952500" y="1674075"/>
          <a:ext cx="3000000" cy="3000000"/>
        </p:xfrm>
        <a:graphic>
          <a:graphicData uri="http://schemas.openxmlformats.org/drawingml/2006/table">
            <a:tbl>
              <a:tblPr>
                <a:noFill/>
                <a:tableStyleId>{F355E32D-9B52-45CD-84DA-5193833B12FF}</a:tableStyleId>
              </a:tblPr>
              <a:tblGrid>
                <a:gridCol w="3619500"/>
                <a:gridCol w="3619500"/>
              </a:tblGrid>
              <a:tr h="454900">
                <a:tc>
                  <a:txBody>
                    <a:bodyPr/>
                    <a:lstStyle/>
                    <a:p>
                      <a:pPr indent="0" lvl="0" marL="0" rtl="0" algn="ctr">
                        <a:spcBef>
                          <a:spcPts val="0"/>
                        </a:spcBef>
                        <a:spcAft>
                          <a:spcPts val="0"/>
                        </a:spcAft>
                        <a:buNone/>
                      </a:pPr>
                      <a:r>
                        <a:rPr b="1" lang="en">
                          <a:highlight>
                            <a:schemeClr val="lt1"/>
                          </a:highlight>
                        </a:rPr>
                        <a:t>K-mean Algorithm</a:t>
                      </a:r>
                      <a:endParaRPr b="1">
                        <a:highlight>
                          <a:schemeClr val="lt1"/>
                        </a:highlight>
                      </a:endParaRPr>
                    </a:p>
                  </a:txBody>
                  <a:tcPr marT="91425" marB="91425" marR="91425" marL="91425"/>
                </a:tc>
                <a:tc>
                  <a:txBody>
                    <a:bodyPr/>
                    <a:lstStyle/>
                    <a:p>
                      <a:pPr indent="0" lvl="0" marL="0" rtl="0" algn="ctr">
                        <a:spcBef>
                          <a:spcPts val="0"/>
                        </a:spcBef>
                        <a:spcAft>
                          <a:spcPts val="0"/>
                        </a:spcAft>
                        <a:buNone/>
                      </a:pPr>
                      <a:r>
                        <a:rPr b="1" lang="en"/>
                        <a:t>SVD Algorithm</a:t>
                      </a:r>
                      <a:endParaRPr b="1"/>
                    </a:p>
                  </a:txBody>
                  <a:tcPr marT="91425" marB="91425" marR="91425" marL="91425"/>
                </a:tc>
              </a:tr>
              <a:tr h="2721625">
                <a:tc>
                  <a:txBody>
                    <a:bodyPr/>
                    <a:lstStyle/>
                    <a:p>
                      <a:pPr indent="-317500" lvl="0" marL="457200" rtl="0" algn="l">
                        <a:spcBef>
                          <a:spcPts val="0"/>
                        </a:spcBef>
                        <a:spcAft>
                          <a:spcPts val="0"/>
                        </a:spcAft>
                        <a:buSzPts val="1400"/>
                        <a:buChar char="●"/>
                      </a:pPr>
                      <a:r>
                        <a:rPr b="1" lang="en" u="sng">
                          <a:highlight>
                            <a:schemeClr val="lt1"/>
                          </a:highlight>
                        </a:rPr>
                        <a:t>EGRAS: </a:t>
                      </a:r>
                      <a:r>
                        <a:rPr lang="en" u="sng">
                          <a:highlight>
                            <a:schemeClr val="lt1"/>
                          </a:highlight>
                        </a:rPr>
                        <a:t>global relative error =   2349.1385043274045</a:t>
                      </a:r>
                      <a:endParaRPr u="sng">
                        <a:highlight>
                          <a:schemeClr val="lt1"/>
                        </a:highlight>
                      </a:endParaRPr>
                    </a:p>
                    <a:p>
                      <a:pPr indent="-317500" lvl="0" marL="457200" rtl="0" algn="l">
                        <a:spcBef>
                          <a:spcPts val="1000"/>
                        </a:spcBef>
                        <a:spcAft>
                          <a:spcPts val="0"/>
                        </a:spcAft>
                        <a:buSzPts val="1400"/>
                        <a:buChar char="●"/>
                      </a:pPr>
                      <a:r>
                        <a:rPr b="1" lang="en" u="sng">
                          <a:highlight>
                            <a:schemeClr val="lt1"/>
                          </a:highlight>
                        </a:rPr>
                        <a:t>REF_SAM: </a:t>
                      </a:r>
                      <a:r>
                        <a:rPr lang="en" u="sng">
                          <a:highlight>
                            <a:schemeClr val="lt1"/>
                          </a:highlight>
                        </a:rPr>
                        <a:t>spectral angle mapper =   0.048586090630173884</a:t>
                      </a:r>
                      <a:endParaRPr u="sng">
                        <a:highlight>
                          <a:schemeClr val="lt1"/>
                        </a:highlight>
                      </a:endParaRPr>
                    </a:p>
                    <a:p>
                      <a:pPr indent="-317500" lvl="0" marL="457200" rtl="0" algn="l">
                        <a:spcBef>
                          <a:spcPts val="1000"/>
                        </a:spcBef>
                        <a:spcAft>
                          <a:spcPts val="0"/>
                        </a:spcAft>
                        <a:buSzPts val="1400"/>
                        <a:buChar char="●"/>
                      </a:pPr>
                      <a:r>
                        <a:rPr b="1" lang="en">
                          <a:highlight>
                            <a:schemeClr val="lt1"/>
                          </a:highlight>
                        </a:rPr>
                        <a:t>UQI</a:t>
                      </a:r>
                      <a:r>
                        <a:rPr lang="en">
                          <a:highlight>
                            <a:schemeClr val="lt1"/>
                          </a:highlight>
                        </a:rPr>
                        <a:t>: universal image quality index =  0.9973239283444323</a:t>
                      </a:r>
                      <a:endParaRPr>
                        <a:highlight>
                          <a:schemeClr val="lt1"/>
                        </a:highlight>
                      </a:endParaRPr>
                    </a:p>
                    <a:p>
                      <a:pPr indent="-317500" lvl="0" marL="457200" rtl="0" algn="l">
                        <a:spcBef>
                          <a:spcPts val="1000"/>
                        </a:spcBef>
                        <a:spcAft>
                          <a:spcPts val="1000"/>
                        </a:spcAft>
                        <a:buSzPts val="1400"/>
                        <a:buChar char="●"/>
                      </a:pPr>
                      <a:r>
                        <a:rPr b="1" lang="en" u="sng">
                          <a:highlight>
                            <a:schemeClr val="lt1"/>
                          </a:highlight>
                        </a:rPr>
                        <a:t>VIFP: </a:t>
                      </a:r>
                      <a:r>
                        <a:rPr lang="en" u="sng">
                          <a:highlight>
                            <a:schemeClr val="lt1"/>
                          </a:highlight>
                        </a:rPr>
                        <a:t>Pixel Based Visual Information Fidelity =  0.4702669880358812</a:t>
                      </a:r>
                      <a:endParaRPr u="sng">
                        <a:highlight>
                          <a:schemeClr val="lt1"/>
                        </a:highlight>
                      </a:endParaRPr>
                    </a:p>
                  </a:txBody>
                  <a:tcPr marT="91425" marB="91425" marR="91425" marL="91425"/>
                </a:tc>
                <a:tc>
                  <a:txBody>
                    <a:bodyPr/>
                    <a:lstStyle/>
                    <a:p>
                      <a:pPr indent="-317500" lvl="0" marL="457200" rtl="0" algn="l">
                        <a:spcBef>
                          <a:spcPts val="0"/>
                        </a:spcBef>
                        <a:spcAft>
                          <a:spcPts val="0"/>
                        </a:spcAft>
                        <a:buSzPts val="1400"/>
                        <a:buChar char="●"/>
                      </a:pPr>
                      <a:r>
                        <a:rPr b="1" lang="en"/>
                        <a:t>EGRAS</a:t>
                      </a:r>
                      <a:r>
                        <a:rPr lang="en"/>
                        <a:t>: global relative error =   4218.320375273305</a:t>
                      </a:r>
                      <a:endParaRPr/>
                    </a:p>
                    <a:p>
                      <a:pPr indent="-317500" lvl="0" marL="457200" rtl="0" algn="l">
                        <a:spcBef>
                          <a:spcPts val="1000"/>
                        </a:spcBef>
                        <a:spcAft>
                          <a:spcPts val="0"/>
                        </a:spcAft>
                        <a:buSzPts val="1400"/>
                        <a:buChar char="●"/>
                      </a:pPr>
                      <a:r>
                        <a:rPr b="1" lang="en"/>
                        <a:t>REF_SAM</a:t>
                      </a:r>
                      <a:r>
                        <a:rPr lang="en"/>
                        <a:t>: spectral angle mapper =   0.10005702157653669</a:t>
                      </a:r>
                      <a:endParaRPr/>
                    </a:p>
                    <a:p>
                      <a:pPr indent="-317500" lvl="0" marL="457200" rtl="0" algn="l">
                        <a:spcBef>
                          <a:spcPts val="1000"/>
                        </a:spcBef>
                        <a:spcAft>
                          <a:spcPts val="0"/>
                        </a:spcAft>
                        <a:buSzPts val="1400"/>
                        <a:buChar char="●"/>
                      </a:pPr>
                      <a:r>
                        <a:rPr b="1" lang="en"/>
                        <a:t>UQI</a:t>
                      </a:r>
                      <a:r>
                        <a:rPr lang="en"/>
                        <a:t>: universal image quality index =  0.9869950187830524</a:t>
                      </a:r>
                      <a:endParaRPr/>
                    </a:p>
                    <a:p>
                      <a:pPr indent="-317500" lvl="0" marL="457200" rtl="0" algn="l">
                        <a:spcBef>
                          <a:spcPts val="1000"/>
                        </a:spcBef>
                        <a:spcAft>
                          <a:spcPts val="1000"/>
                        </a:spcAft>
                        <a:buSzPts val="1400"/>
                        <a:buChar char="●"/>
                      </a:pPr>
                      <a:r>
                        <a:rPr b="1" lang="en"/>
                        <a:t>VIFP</a:t>
                      </a:r>
                      <a:r>
                        <a:rPr lang="en"/>
                        <a:t>: Pixel Based Visual Information Fidelity =  0.2696798072140701</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Conclusion:</a:t>
            </a:r>
            <a:endParaRPr sz="2500"/>
          </a:p>
        </p:txBody>
      </p:sp>
      <p:sp>
        <p:nvSpPr>
          <p:cNvPr id="512" name="Google Shape;512;p50"/>
          <p:cNvSpPr txBox="1"/>
          <p:nvPr>
            <p:ph idx="1" type="body"/>
          </p:nvPr>
        </p:nvSpPr>
        <p:spPr>
          <a:xfrm>
            <a:off x="1303800" y="1264450"/>
            <a:ext cx="7030500" cy="35148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Image compression is an essential requisite for today’s digital lifestyle due to the proliferation of large image files across all media. </a:t>
            </a:r>
            <a:endParaRPr sz="1400"/>
          </a:p>
          <a:p>
            <a:pPr indent="-317500" lvl="0" marL="457200" rtl="0" algn="l">
              <a:spcBef>
                <a:spcPts val="1000"/>
              </a:spcBef>
              <a:spcAft>
                <a:spcPts val="0"/>
              </a:spcAft>
              <a:buSzPts val="1400"/>
              <a:buChar char="❖"/>
            </a:pPr>
            <a:r>
              <a:rPr lang="en" sz="1400"/>
              <a:t>The techniques proposed and enumerated by the preceding parts of this presentation certainly accomplish the task of compressing the size of image files in an efficient manner. </a:t>
            </a:r>
            <a:endParaRPr sz="1400"/>
          </a:p>
          <a:p>
            <a:pPr indent="-317500" lvl="0" marL="457200" rtl="0" algn="l">
              <a:spcBef>
                <a:spcPts val="1000"/>
              </a:spcBef>
              <a:spcAft>
                <a:spcPts val="0"/>
              </a:spcAft>
              <a:buSzPts val="1400"/>
              <a:buChar char="❖"/>
            </a:pPr>
            <a:r>
              <a:rPr lang="en" sz="1400"/>
              <a:t>As evident from the discussions delineated above, we can observe that, if the K value is smaller, the compression rate in both the algorithms are higher.</a:t>
            </a:r>
            <a:endParaRPr sz="1400"/>
          </a:p>
          <a:p>
            <a:pPr indent="-317500" lvl="0" marL="457200" rtl="0" algn="l">
              <a:spcBef>
                <a:spcPts val="1000"/>
              </a:spcBef>
              <a:spcAft>
                <a:spcPts val="0"/>
              </a:spcAft>
              <a:buSzPts val="1400"/>
              <a:buChar char="❖"/>
            </a:pPr>
            <a:r>
              <a:rPr lang="en" sz="1400"/>
              <a:t>By analysing and comparing these two algorithms we can see that the output is better in the K Means Clustering Algorithm with lower K value. </a:t>
            </a:r>
            <a:endParaRPr sz="1400"/>
          </a:p>
          <a:p>
            <a:pPr indent="-317500" lvl="0" marL="457200" rtl="0" algn="l">
              <a:spcBef>
                <a:spcPts val="1000"/>
              </a:spcBef>
              <a:spcAft>
                <a:spcPts val="0"/>
              </a:spcAft>
              <a:buSzPts val="1400"/>
              <a:buChar char="❖"/>
            </a:pPr>
            <a:r>
              <a:rPr lang="en" sz="1400"/>
              <a:t>These techniques can be used for both personal and business purposes. </a:t>
            </a:r>
            <a:endParaRPr sz="1400"/>
          </a:p>
          <a:p>
            <a:pPr indent="-317500" lvl="0" marL="457200" rtl="0" algn="l">
              <a:spcBef>
                <a:spcPts val="1000"/>
              </a:spcBef>
              <a:spcAft>
                <a:spcPts val="1000"/>
              </a:spcAft>
              <a:buSzPts val="1400"/>
              <a:buChar char="❖"/>
            </a:pPr>
            <a:r>
              <a:rPr lang="en" sz="1400"/>
              <a:t>Comparative analysis of both the two considered algorithms with other existing techniques shall help to identify the efficient method.</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a:blip r:embed="rId3">
            <a:alphaModFix/>
          </a:blip>
          <a:stretch>
            <a:fillRect/>
          </a:stretch>
        </p:blipFill>
        <p:spPr>
          <a:xfrm>
            <a:off x="428625" y="195250"/>
            <a:ext cx="8286750" cy="4657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Need Compression?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8" name="Google Shape;298;p16"/>
          <p:cNvSpPr txBox="1"/>
          <p:nvPr>
            <p:ph idx="1" type="body"/>
          </p:nvPr>
        </p:nvSpPr>
        <p:spPr>
          <a:xfrm>
            <a:off x="1303800" y="1350175"/>
            <a:ext cx="5559600" cy="3300300"/>
          </a:xfrm>
          <a:prstGeom prst="rect">
            <a:avLst/>
          </a:prstGeom>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 sz="1800"/>
              <a:t>For data storage and data transmission</a:t>
            </a:r>
            <a:endParaRPr sz="1800"/>
          </a:p>
          <a:p>
            <a:pPr indent="-330200" lvl="1" marL="914400" rtl="0" algn="l">
              <a:lnSpc>
                <a:spcPct val="115000"/>
              </a:lnSpc>
              <a:spcBef>
                <a:spcPts val="1000"/>
              </a:spcBef>
              <a:spcAft>
                <a:spcPts val="0"/>
              </a:spcAft>
              <a:buSzPts val="1600"/>
              <a:buChar char="➢"/>
            </a:pPr>
            <a:r>
              <a:rPr lang="en" sz="1600"/>
              <a:t>DVD, Remote Sensing, Video conference </a:t>
            </a:r>
            <a:endParaRPr sz="1600"/>
          </a:p>
          <a:p>
            <a:pPr indent="-342900" lvl="0" marL="457200" rtl="0" algn="l">
              <a:lnSpc>
                <a:spcPct val="115000"/>
              </a:lnSpc>
              <a:spcBef>
                <a:spcPts val="1000"/>
              </a:spcBef>
              <a:spcAft>
                <a:spcPts val="0"/>
              </a:spcAft>
              <a:buSzPts val="1800"/>
              <a:buChar char="❖"/>
            </a:pPr>
            <a:r>
              <a:rPr lang="en" sz="1800"/>
              <a:t>Image compression is the technique where the size of an image is minimized by keeping the quality of the image to an acceptable level. </a:t>
            </a:r>
            <a:endParaRPr sz="1800"/>
          </a:p>
          <a:p>
            <a:pPr indent="-342900" lvl="0" marL="457200" rtl="0" algn="l">
              <a:lnSpc>
                <a:spcPct val="115000"/>
              </a:lnSpc>
              <a:spcBef>
                <a:spcPts val="1000"/>
              </a:spcBef>
              <a:spcAft>
                <a:spcPts val="1000"/>
              </a:spcAft>
              <a:buSzPts val="1800"/>
              <a:buChar char="❖"/>
            </a:pPr>
            <a:r>
              <a:rPr lang="en" sz="1800"/>
              <a:t>The main objective of image compression is to decrease the redundancy of the image thereby increasing the capacity of storage and efficient transmission.</a:t>
            </a:r>
            <a:endParaRPr sz="1800"/>
          </a:p>
        </p:txBody>
      </p:sp>
      <p:pic>
        <p:nvPicPr>
          <p:cNvPr id="299" name="Google Shape;299;p16"/>
          <p:cNvPicPr preferRelativeResize="0"/>
          <p:nvPr/>
        </p:nvPicPr>
        <p:blipFill>
          <a:blip r:embed="rId3">
            <a:alphaModFix/>
          </a:blip>
          <a:stretch>
            <a:fillRect/>
          </a:stretch>
        </p:blipFill>
        <p:spPr>
          <a:xfrm>
            <a:off x="6863400" y="1894525"/>
            <a:ext cx="1859126" cy="1510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Data ≠ Information </a:t>
            </a:r>
            <a:endParaRPr sz="2500"/>
          </a:p>
        </p:txBody>
      </p:sp>
      <p:sp>
        <p:nvSpPr>
          <p:cNvPr id="305" name="Google Shape;305;p17"/>
          <p:cNvSpPr txBox="1"/>
          <p:nvPr>
            <p:ph idx="1" type="body"/>
          </p:nvPr>
        </p:nvSpPr>
        <p:spPr>
          <a:xfrm>
            <a:off x="1303800" y="1425175"/>
            <a:ext cx="5178000" cy="3396900"/>
          </a:xfrm>
          <a:prstGeom prst="rect">
            <a:avLst/>
          </a:prstGeom>
        </p:spPr>
        <p:txBody>
          <a:bodyPr anchorCtr="0" anchor="t" bIns="91425" lIns="91425" spcFirstLastPara="1" rIns="91425" wrap="square" tIns="91425">
            <a:normAutofit fontScale="92500"/>
          </a:bodyPr>
          <a:lstStyle/>
          <a:p>
            <a:pPr indent="-340201" lvl="0" marL="457200" rtl="0" algn="l">
              <a:lnSpc>
                <a:spcPct val="150000"/>
              </a:lnSpc>
              <a:spcBef>
                <a:spcPts val="0"/>
              </a:spcBef>
              <a:spcAft>
                <a:spcPts val="0"/>
              </a:spcAft>
              <a:buSzPct val="100000"/>
              <a:buChar char="❖"/>
            </a:pPr>
            <a:r>
              <a:rPr lang="en" sz="1900"/>
              <a:t>Data and information are not synonymous terms! </a:t>
            </a:r>
            <a:endParaRPr sz="1900"/>
          </a:p>
          <a:p>
            <a:pPr indent="-340201" lvl="0" marL="457200" rtl="0" algn="l">
              <a:lnSpc>
                <a:spcPct val="150000"/>
              </a:lnSpc>
              <a:spcBef>
                <a:spcPts val="0"/>
              </a:spcBef>
              <a:spcAft>
                <a:spcPts val="0"/>
              </a:spcAft>
              <a:buSzPct val="100000"/>
              <a:buChar char="❖"/>
            </a:pPr>
            <a:r>
              <a:rPr lang="en" sz="1900"/>
              <a:t>Data is the means by which information is transmitted.  </a:t>
            </a:r>
            <a:endParaRPr sz="1900"/>
          </a:p>
          <a:p>
            <a:pPr indent="-340201" lvl="0" marL="457200" rtl="0" algn="l">
              <a:lnSpc>
                <a:spcPct val="150000"/>
              </a:lnSpc>
              <a:spcBef>
                <a:spcPts val="0"/>
              </a:spcBef>
              <a:spcAft>
                <a:spcPts val="0"/>
              </a:spcAft>
              <a:buSzPct val="100000"/>
              <a:buChar char="❖"/>
            </a:pPr>
            <a:r>
              <a:rPr lang="en" sz="1900"/>
              <a:t>Data compression aims to reduce the amount of data required to represent a given quantity of information while preserving as much information as possible.</a:t>
            </a:r>
            <a:endParaRPr sz="1900"/>
          </a:p>
        </p:txBody>
      </p:sp>
      <p:pic>
        <p:nvPicPr>
          <p:cNvPr id="306" name="Google Shape;306;p17"/>
          <p:cNvPicPr preferRelativeResize="0"/>
          <p:nvPr/>
        </p:nvPicPr>
        <p:blipFill>
          <a:blip r:embed="rId3">
            <a:alphaModFix/>
          </a:blip>
          <a:stretch>
            <a:fillRect/>
          </a:stretch>
        </p:blipFill>
        <p:spPr>
          <a:xfrm>
            <a:off x="6481900" y="1264450"/>
            <a:ext cx="2443150" cy="244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Image Compression techniques: </a:t>
            </a:r>
            <a:endParaRPr sz="2500"/>
          </a:p>
        </p:txBody>
      </p:sp>
      <p:sp>
        <p:nvSpPr>
          <p:cNvPr id="312" name="Google Shape;312;p18"/>
          <p:cNvSpPr txBox="1"/>
          <p:nvPr>
            <p:ph idx="1" type="body"/>
          </p:nvPr>
        </p:nvSpPr>
        <p:spPr>
          <a:xfrm>
            <a:off x="1303800" y="1537900"/>
            <a:ext cx="3597900" cy="3478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b="1" lang="en" sz="1700"/>
              <a:t>Lossless</a:t>
            </a:r>
            <a:r>
              <a:rPr b="1" lang="en" sz="1600"/>
              <a:t>: </a:t>
            </a:r>
            <a:endParaRPr b="1" sz="1600"/>
          </a:p>
          <a:p>
            <a:pPr indent="0" lvl="0" marL="457200" rtl="0" algn="l">
              <a:spcBef>
                <a:spcPts val="1200"/>
              </a:spcBef>
              <a:spcAft>
                <a:spcPts val="0"/>
              </a:spcAft>
              <a:buNone/>
            </a:pPr>
            <a:r>
              <a:rPr lang="en" sz="1600"/>
              <a:t>The compression of a file, all original data can be recovered when the file is uncompressed.</a:t>
            </a:r>
            <a:endParaRPr sz="1600"/>
          </a:p>
          <a:p>
            <a:pPr indent="-311150" lvl="0" marL="457200" rtl="0" algn="l">
              <a:spcBef>
                <a:spcPts val="1200"/>
              </a:spcBef>
              <a:spcAft>
                <a:spcPts val="0"/>
              </a:spcAft>
              <a:buSzPts val="1300"/>
              <a:buAutoNum type="arabicPeriod"/>
            </a:pPr>
            <a:r>
              <a:rPr b="1" lang="en" sz="1700"/>
              <a:t>Lossy</a:t>
            </a:r>
            <a:r>
              <a:rPr b="1" lang="en" sz="1600"/>
              <a:t>: </a:t>
            </a:r>
            <a:endParaRPr b="1" sz="1600"/>
          </a:p>
          <a:p>
            <a:pPr indent="0" lvl="0" marL="457200" rtl="0" algn="l">
              <a:spcBef>
                <a:spcPts val="1200"/>
              </a:spcBef>
              <a:spcAft>
                <a:spcPts val="1200"/>
              </a:spcAft>
              <a:buNone/>
            </a:pPr>
            <a:r>
              <a:rPr lang="en" sz="1600"/>
              <a:t>The compressed data is not the same as </a:t>
            </a:r>
            <a:r>
              <a:rPr lang="en" sz="1600"/>
              <a:t>origins</a:t>
            </a:r>
            <a:r>
              <a:rPr lang="en" sz="1600"/>
              <a:t> data, but a close approximation of it.</a:t>
            </a:r>
            <a:endParaRPr sz="1600"/>
          </a:p>
        </p:txBody>
      </p:sp>
      <p:pic>
        <p:nvPicPr>
          <p:cNvPr id="313" name="Google Shape;313;p18"/>
          <p:cNvPicPr preferRelativeResize="0"/>
          <p:nvPr/>
        </p:nvPicPr>
        <p:blipFill>
          <a:blip r:embed="rId3">
            <a:alphaModFix/>
          </a:blip>
          <a:stretch>
            <a:fillRect/>
          </a:stretch>
        </p:blipFill>
        <p:spPr>
          <a:xfrm>
            <a:off x="5140625" y="1864525"/>
            <a:ext cx="3597900" cy="19348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Algorithms for Image Compression:</a:t>
            </a:r>
            <a:endParaRPr sz="2500"/>
          </a:p>
        </p:txBody>
      </p:sp>
      <p:sp>
        <p:nvSpPr>
          <p:cNvPr id="319" name="Google Shape;319;p19"/>
          <p:cNvSpPr txBox="1"/>
          <p:nvPr>
            <p:ph idx="1" type="body"/>
          </p:nvPr>
        </p:nvSpPr>
        <p:spPr>
          <a:xfrm>
            <a:off x="1303800" y="1300950"/>
            <a:ext cx="7030500" cy="3446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Types of </a:t>
            </a:r>
            <a:r>
              <a:rPr lang="en" sz="1600"/>
              <a:t>Image Compression Algorithms :</a:t>
            </a:r>
            <a:endParaRPr sz="1600"/>
          </a:p>
          <a:p>
            <a:pPr indent="-330200" lvl="1" marL="914400" rtl="0" algn="l">
              <a:spcBef>
                <a:spcPts val="1000"/>
              </a:spcBef>
              <a:spcAft>
                <a:spcPts val="0"/>
              </a:spcAft>
              <a:buSzPts val="1600"/>
              <a:buChar char="➢"/>
            </a:pPr>
            <a:r>
              <a:rPr lang="en" sz="1600">
                <a:highlight>
                  <a:schemeClr val="lt1"/>
                </a:highlight>
              </a:rPr>
              <a:t>Discrete Fourier Transformation.</a:t>
            </a:r>
            <a:endParaRPr sz="1600">
              <a:highlight>
                <a:schemeClr val="lt1"/>
              </a:highlight>
            </a:endParaRPr>
          </a:p>
          <a:p>
            <a:pPr indent="-330200" lvl="1" marL="914400" rtl="0" algn="l">
              <a:spcBef>
                <a:spcPts val="1000"/>
              </a:spcBef>
              <a:spcAft>
                <a:spcPts val="0"/>
              </a:spcAft>
              <a:buSzPts val="1600"/>
              <a:buChar char="➢"/>
            </a:pPr>
            <a:r>
              <a:rPr lang="en" sz="1600">
                <a:highlight>
                  <a:schemeClr val="lt1"/>
                </a:highlight>
              </a:rPr>
              <a:t>K- means.</a:t>
            </a:r>
            <a:endParaRPr sz="1600">
              <a:highlight>
                <a:schemeClr val="lt1"/>
              </a:highlight>
            </a:endParaRPr>
          </a:p>
          <a:p>
            <a:pPr indent="-330200" lvl="1" marL="914400" rtl="0" algn="l">
              <a:spcBef>
                <a:spcPts val="1000"/>
              </a:spcBef>
              <a:spcAft>
                <a:spcPts val="0"/>
              </a:spcAft>
              <a:buSzPts val="1600"/>
              <a:buChar char="➢"/>
            </a:pPr>
            <a:r>
              <a:rPr lang="en" sz="1600"/>
              <a:t>PCA (Principal Component Analysis).</a:t>
            </a:r>
            <a:endParaRPr sz="1600"/>
          </a:p>
          <a:p>
            <a:pPr indent="-330200" lvl="1" marL="914400" rtl="0" algn="l">
              <a:spcBef>
                <a:spcPts val="1000"/>
              </a:spcBef>
              <a:spcAft>
                <a:spcPts val="0"/>
              </a:spcAft>
              <a:buSzPts val="1600"/>
              <a:buChar char="➢"/>
            </a:pPr>
            <a:r>
              <a:rPr lang="en" sz="1600">
                <a:highlight>
                  <a:schemeClr val="lt1"/>
                </a:highlight>
              </a:rPr>
              <a:t>SVD (Singular Value Decomposition).</a:t>
            </a:r>
            <a:endParaRPr sz="1600">
              <a:highlight>
                <a:schemeClr val="lt1"/>
              </a:highlight>
            </a:endParaRPr>
          </a:p>
          <a:p>
            <a:pPr indent="-330200" lvl="1" marL="914400" rtl="0" algn="l">
              <a:spcBef>
                <a:spcPts val="1000"/>
              </a:spcBef>
              <a:spcAft>
                <a:spcPts val="0"/>
              </a:spcAft>
              <a:buSzPts val="1600"/>
              <a:buChar char="➢"/>
            </a:pPr>
            <a:r>
              <a:rPr lang="en" sz="1600"/>
              <a:t>Run-</a:t>
            </a:r>
            <a:r>
              <a:rPr lang="en" sz="1600"/>
              <a:t>length</a:t>
            </a:r>
            <a:r>
              <a:rPr lang="en" sz="1600"/>
              <a:t> Encoding (</a:t>
            </a:r>
            <a:r>
              <a:rPr lang="en" sz="1600"/>
              <a:t>Simplest</a:t>
            </a:r>
            <a:r>
              <a:rPr lang="en" sz="1600"/>
              <a:t> Image).</a:t>
            </a:r>
            <a:endParaRPr sz="1600"/>
          </a:p>
          <a:p>
            <a:pPr indent="0" lvl="0" marL="0" rtl="0" algn="l">
              <a:spcBef>
                <a:spcPts val="1000"/>
              </a:spcBef>
              <a:spcAft>
                <a:spcPts val="10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0"/>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300"/>
              <a:t>First Algorithm to present is K-mean:</a:t>
            </a:r>
            <a:endParaRPr sz="3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t>K-means </a:t>
            </a:r>
            <a:r>
              <a:rPr lang="en"/>
              <a:t>Algorithm for Image Compression:</a:t>
            </a:r>
            <a:endParaRPr/>
          </a:p>
          <a:p>
            <a:pPr indent="0" lvl="0" marL="0" rtl="0" algn="l">
              <a:spcBef>
                <a:spcPts val="0"/>
              </a:spcBef>
              <a:spcAft>
                <a:spcPts val="0"/>
              </a:spcAft>
              <a:buNone/>
            </a:pPr>
            <a:r>
              <a:t/>
            </a:r>
            <a:endParaRPr/>
          </a:p>
        </p:txBody>
      </p:sp>
      <p:sp>
        <p:nvSpPr>
          <p:cNvPr id="330" name="Google Shape;330;p21"/>
          <p:cNvSpPr txBox="1"/>
          <p:nvPr>
            <p:ph idx="1" type="body"/>
          </p:nvPr>
        </p:nvSpPr>
        <p:spPr>
          <a:xfrm>
            <a:off x="999000" y="1725200"/>
            <a:ext cx="4311300" cy="308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K-means clustering is a commonly used unsupervised learning algorithm used to divide a data set into k cluster centers, where k must be pre-specified by the user. </a:t>
            </a:r>
            <a:endParaRPr sz="1800"/>
          </a:p>
          <a:p>
            <a:pPr indent="0" lvl="0" marL="457200" rtl="0" algn="l">
              <a:spcBef>
                <a:spcPts val="1000"/>
              </a:spcBef>
              <a:spcAft>
                <a:spcPts val="1000"/>
              </a:spcAft>
              <a:buNone/>
            </a:pPr>
            <a:r>
              <a:t/>
            </a:r>
            <a:endParaRPr sz="1900"/>
          </a:p>
        </p:txBody>
      </p:sp>
      <p:pic>
        <p:nvPicPr>
          <p:cNvPr id="331" name="Google Shape;331;p21"/>
          <p:cNvPicPr preferRelativeResize="0"/>
          <p:nvPr/>
        </p:nvPicPr>
        <p:blipFill>
          <a:blip r:embed="rId3">
            <a:alphaModFix/>
          </a:blip>
          <a:stretch>
            <a:fillRect/>
          </a:stretch>
        </p:blipFill>
        <p:spPr>
          <a:xfrm>
            <a:off x="5524500" y="1725200"/>
            <a:ext cx="3409951" cy="1832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